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258" r:id="rId3"/>
    <p:sldId id="297" r:id="rId4"/>
    <p:sldId id="298"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1" r:id="rId18"/>
    <p:sldId id="272" r:id="rId19"/>
    <p:sldId id="273" r:id="rId20"/>
    <p:sldId id="275" r:id="rId21"/>
    <p:sldId id="276" r:id="rId22"/>
    <p:sldId id="277" r:id="rId23"/>
    <p:sldId id="280" r:id="rId24"/>
    <p:sldId id="278" r:id="rId25"/>
    <p:sldId id="279"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9" r:id="rId42"/>
    <p:sldId id="327" r:id="rId43"/>
    <p:sldId id="328" r:id="rId44"/>
    <p:sldId id="329" r:id="rId45"/>
    <p:sldId id="300" r:id="rId46"/>
    <p:sldId id="309" r:id="rId47"/>
    <p:sldId id="310" r:id="rId48"/>
    <p:sldId id="311" r:id="rId49"/>
    <p:sldId id="302" r:id="rId50"/>
    <p:sldId id="312" r:id="rId51"/>
    <p:sldId id="313" r:id="rId52"/>
    <p:sldId id="304" r:id="rId53"/>
    <p:sldId id="330" r:id="rId54"/>
    <p:sldId id="301" r:id="rId55"/>
    <p:sldId id="314" r:id="rId56"/>
    <p:sldId id="315" r:id="rId57"/>
    <p:sldId id="305" r:id="rId58"/>
    <p:sldId id="316" r:id="rId59"/>
    <p:sldId id="317" r:id="rId60"/>
    <p:sldId id="306" r:id="rId61"/>
    <p:sldId id="318" r:id="rId62"/>
    <p:sldId id="307" r:id="rId63"/>
    <p:sldId id="319" r:id="rId64"/>
    <p:sldId id="320" r:id="rId65"/>
    <p:sldId id="321" r:id="rId66"/>
    <p:sldId id="308" r:id="rId67"/>
    <p:sldId id="322" r:id="rId68"/>
    <p:sldId id="323" r:id="rId69"/>
    <p:sldId id="303" r:id="rId70"/>
    <p:sldId id="324" r:id="rId71"/>
    <p:sldId id="325" r:id="rId72"/>
    <p:sldId id="326" r:id="rId73"/>
    <p:sldId id="296"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1E1D"/>
    <a:srgbClr val="660033"/>
    <a:srgbClr val="FCE1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7904" autoAdjust="0"/>
  </p:normalViewPr>
  <p:slideViewPr>
    <p:cSldViewPr>
      <p:cViewPr varScale="1">
        <p:scale>
          <a:sx n="89" d="100"/>
          <a:sy n="89" d="100"/>
        </p:scale>
        <p:origin x="-1258" y="-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FABA88-8D74-4B88-B207-7A5249AD10E4}" type="datetimeFigureOut">
              <a:rPr lang="en-US" smtClean="0"/>
              <a:t>7/22/2013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7613F4-06E0-46BF-A2FF-1CDF8176116F}" type="slidenum">
              <a:rPr lang="en-US" smtClean="0"/>
              <a:t>‹#›</a:t>
            </a:fld>
            <a:endParaRPr lang="en-US"/>
          </a:p>
        </p:txBody>
      </p:sp>
    </p:spTree>
    <p:extLst>
      <p:ext uri="{BB962C8B-B14F-4D97-AF65-F5344CB8AC3E}">
        <p14:creationId xmlns:p14="http://schemas.microsoft.com/office/powerpoint/2010/main" val="3454672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Open with a quick comment that once the shooter starts shooting, people will start dying, so the best remedy </a:t>
            </a:r>
            <a:r>
              <a:rPr lang="en-US" b="1" dirty="0" smtClean="0"/>
              <a:t>is prevention</a:t>
            </a:r>
            <a:r>
              <a:rPr lang="en-US" dirty="0" smtClean="0"/>
              <a: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t>2</a:t>
            </a:fld>
            <a:endParaRPr lang="en-US"/>
          </a:p>
        </p:txBody>
      </p:sp>
    </p:spTree>
    <p:extLst>
      <p:ext uri="{BB962C8B-B14F-4D97-AF65-F5344CB8AC3E}">
        <p14:creationId xmlns:p14="http://schemas.microsoft.com/office/powerpoint/2010/main" val="3533899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Emergency Communications Systems </a:t>
            </a:r>
            <a:r>
              <a:rPr lang="en-US" dirty="0" smtClean="0"/>
              <a:t>must have:</a:t>
            </a:r>
          </a:p>
          <a:p>
            <a:endParaRPr lang="en-US" dirty="0" smtClean="0"/>
          </a:p>
          <a:p>
            <a:r>
              <a:rPr lang="en-US" b="1" dirty="0" smtClean="0"/>
              <a:t>Redundancy</a:t>
            </a:r>
            <a:r>
              <a:rPr lang="en-US" dirty="0" smtClean="0"/>
              <a:t>  - Back up systems including some that do not depend on technology. </a:t>
            </a:r>
          </a:p>
          <a:p>
            <a:endParaRPr lang="en-US" dirty="0" smtClean="0"/>
          </a:p>
          <a:p>
            <a:r>
              <a:rPr lang="en-US" b="1" dirty="0" smtClean="0"/>
              <a:t>Regular Testing </a:t>
            </a:r>
            <a:r>
              <a:rPr lang="en-US" dirty="0" smtClean="0"/>
              <a:t>–the communications plan and technology should be tested regularly and problems should be addressed. </a:t>
            </a:r>
          </a:p>
          <a:p>
            <a:endParaRPr lang="en-US" dirty="0" smtClean="0"/>
          </a:p>
          <a:p>
            <a:r>
              <a:rPr lang="en-US" b="1" dirty="0" smtClean="0"/>
              <a:t>Automatic Enrollment </a:t>
            </a:r>
            <a:r>
              <a:rPr lang="en-US" dirty="0" smtClean="0"/>
              <a:t>–Emergency notification systems are most effective if all students,</a:t>
            </a:r>
            <a:r>
              <a:rPr lang="en-US" baseline="0" dirty="0" smtClean="0"/>
              <a:t> faculty, and staff, are automatically enrolled and they have to take action to opt-put of the system rather than opt-in. </a:t>
            </a:r>
          </a:p>
          <a:p>
            <a:endParaRPr lang="en-US" dirty="0" smtClean="0"/>
          </a:p>
          <a:p>
            <a:r>
              <a:rPr lang="en-US" b="1" dirty="0" smtClean="0"/>
              <a:t>Staff Training </a:t>
            </a:r>
            <a:r>
              <a:rPr lang="en-US" dirty="0" smtClean="0"/>
              <a:t>–staff must be trained on how to use the systems</a:t>
            </a:r>
          </a:p>
          <a:p>
            <a:endParaRPr lang="en-US" dirty="0" smtClean="0"/>
          </a:p>
          <a:p>
            <a:r>
              <a:rPr lang="en-US" b="1" dirty="0" smtClean="0"/>
              <a:t>Timely</a:t>
            </a:r>
            <a:r>
              <a:rPr lang="en-US" dirty="0" smtClean="0"/>
              <a:t> – they must be able to communicate emergency information in a timely manner</a:t>
            </a:r>
          </a:p>
          <a:p>
            <a:endParaRPr lang="en-US" dirty="0" smtClean="0"/>
          </a:p>
          <a:p>
            <a:r>
              <a:rPr lang="en-US" b="1" dirty="0" smtClean="0"/>
              <a:t>Target Specific </a:t>
            </a:r>
            <a:r>
              <a:rPr lang="en-US" dirty="0" smtClean="0"/>
              <a:t>– it is best if individual parts/building/sectors of the community can be targeted. For example: if a</a:t>
            </a:r>
            <a:r>
              <a:rPr lang="en-US" baseline="0" dirty="0" smtClean="0"/>
              <a:t> building is on fire and toxic chemicals are coming out in the smoke, one area of the campus might need to be evacuated while the other might best be protected via sheltering in place. </a:t>
            </a:r>
          </a:p>
          <a:p>
            <a:endParaRPr lang="en-US" dirty="0" smtClean="0"/>
          </a:p>
          <a:p>
            <a:r>
              <a:rPr lang="en-US" b="1" dirty="0" smtClean="0"/>
              <a:t>Secure </a:t>
            </a:r>
            <a:r>
              <a:rPr lang="en-US" dirty="0" smtClean="0"/>
              <a:t>–not prone to cyber-hacking</a:t>
            </a:r>
          </a:p>
          <a:p>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t>14</a:t>
            </a:fld>
            <a:endParaRPr lang="en-US"/>
          </a:p>
        </p:txBody>
      </p:sp>
    </p:spTree>
    <p:extLst>
      <p:ext uri="{BB962C8B-B14F-4D97-AF65-F5344CB8AC3E}">
        <p14:creationId xmlns:p14="http://schemas.microsoft.com/office/powerpoint/2010/main" val="4181132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these items build on each other so that if one fails the other is a back up. </a:t>
            </a:r>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t>15</a:t>
            </a:fld>
            <a:endParaRPr lang="en-US"/>
          </a:p>
        </p:txBody>
      </p:sp>
    </p:spTree>
    <p:extLst>
      <p:ext uri="{BB962C8B-B14F-4D97-AF65-F5344CB8AC3E}">
        <p14:creationId xmlns:p14="http://schemas.microsoft.com/office/powerpoint/2010/main" val="1553510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Emergency Management takes an </a:t>
            </a:r>
            <a:r>
              <a:rPr lang="en-US" b="1" dirty="0" smtClean="0"/>
              <a:t>“All Hazards” or “Multi- Hazard” </a:t>
            </a:r>
            <a:r>
              <a:rPr lang="en-US" b="0" dirty="0" smtClean="0"/>
              <a:t>approach, so that we are preparing to have the capabilities that will be needed for any emergency. The capabilities</a:t>
            </a:r>
            <a:r>
              <a:rPr lang="en-US" b="0" baseline="0" dirty="0" smtClean="0"/>
              <a:t> required for disasters are much the same not matter what kind of disaster it is: hurricane, fire, tornado, gas leak, active shooter/killer. The one exception to this is that any criminal act like active shooter/killer includes a crime scene as part of the </a:t>
            </a:r>
            <a:r>
              <a:rPr lang="en-US" b="1" baseline="0" dirty="0" smtClean="0"/>
              <a:t>Recovery Phase </a:t>
            </a:r>
            <a:r>
              <a:rPr lang="en-US" b="0" baseline="0" dirty="0" smtClean="0"/>
              <a:t>whereas a natural disaster does not. </a:t>
            </a:r>
            <a:endParaRPr lang="en-US" b="0" dirty="0" smtClean="0"/>
          </a:p>
          <a:p>
            <a:endParaRPr lang="en-US" b="1" dirty="0" smtClean="0"/>
          </a:p>
          <a:p>
            <a:endParaRPr lang="en-US" b="1" dirty="0" smtClean="0"/>
          </a:p>
          <a:p>
            <a:r>
              <a:rPr lang="en-US" b="0" dirty="0" smtClean="0"/>
              <a:t>The</a:t>
            </a:r>
            <a:r>
              <a:rPr lang="en-US" b="0" baseline="0" dirty="0" smtClean="0"/>
              <a:t> three key components of Emergency Management are:</a:t>
            </a:r>
            <a:endParaRPr lang="en-US" b="0" dirty="0" smtClean="0"/>
          </a:p>
          <a:p>
            <a:r>
              <a:rPr lang="en-US" b="1" dirty="0" smtClean="0"/>
              <a:t>Planning –</a:t>
            </a:r>
            <a:r>
              <a:rPr lang="en-US" b="0" dirty="0" smtClean="0"/>
              <a:t>creating your school emergency operations plan (EOP)</a:t>
            </a:r>
          </a:p>
          <a:p>
            <a:r>
              <a:rPr lang="en-US" b="1" dirty="0" smtClean="0"/>
              <a:t>Training  -</a:t>
            </a:r>
            <a:r>
              <a:rPr lang="en-US" b="0" dirty="0" smtClean="0"/>
              <a:t>training in all aspects of the plan and the skill sets it take to effective respond</a:t>
            </a:r>
            <a:r>
              <a:rPr lang="en-US" b="0" baseline="0" dirty="0" smtClean="0"/>
              <a:t> to incidents. </a:t>
            </a:r>
            <a:endParaRPr lang="en-US" b="0" dirty="0" smtClean="0"/>
          </a:p>
          <a:p>
            <a:r>
              <a:rPr lang="en-US" b="1" dirty="0" smtClean="0"/>
              <a:t>Exercising – </a:t>
            </a:r>
            <a:r>
              <a:rPr lang="en-US" b="0" dirty="0" smtClean="0"/>
              <a:t>conducting drills and exercises to test how well the planning and training is working. </a:t>
            </a:r>
          </a:p>
          <a:p>
            <a:endParaRPr lang="en-US" dirty="0" smtClean="0"/>
          </a:p>
          <a:p>
            <a:r>
              <a:rPr lang="en-US" dirty="0" smtClean="0"/>
              <a:t>Instructor Note: Ask the SBLEs if they are doing all three at there school. </a:t>
            </a:r>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t>16</a:t>
            </a:fld>
            <a:endParaRPr lang="en-US"/>
          </a:p>
        </p:txBody>
      </p:sp>
    </p:spTree>
    <p:extLst>
      <p:ext uri="{BB962C8B-B14F-4D97-AF65-F5344CB8AC3E}">
        <p14:creationId xmlns:p14="http://schemas.microsoft.com/office/powerpoint/2010/main" val="3861142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 explanatory slide </a:t>
            </a:r>
          </a:p>
          <a:p>
            <a:endParaRPr lang="en-US" dirty="0" smtClean="0"/>
          </a:p>
          <a:p>
            <a:r>
              <a:rPr lang="en-US" dirty="0" smtClean="0"/>
              <a:t>These are aspects of the setting up an emergency operations center:</a:t>
            </a:r>
          </a:p>
          <a:p>
            <a:endParaRPr lang="en-US" dirty="0" smtClean="0"/>
          </a:p>
          <a:p>
            <a:r>
              <a:rPr lang="en-US" b="1" dirty="0" smtClean="0"/>
              <a:t>Location Identified – </a:t>
            </a:r>
            <a:r>
              <a:rPr lang="en-US" b="0" dirty="0" smtClean="0"/>
              <a:t>Pre-Identify and primary and secondary EOC location and ensure that all who will need to report to it during an event/incident know where the location is</a:t>
            </a:r>
            <a:r>
              <a:rPr lang="en-US" b="1" dirty="0" smtClean="0"/>
              <a:t>. </a:t>
            </a:r>
          </a:p>
          <a:p>
            <a:endParaRPr lang="en-US" b="1" dirty="0" smtClean="0"/>
          </a:p>
          <a:p>
            <a:r>
              <a:rPr lang="en-US" b="1" dirty="0" smtClean="0"/>
              <a:t>Power and Utilities – </a:t>
            </a:r>
            <a:r>
              <a:rPr lang="en-US" b="0" dirty="0" smtClean="0"/>
              <a:t>Does it have power and back up generator capabilities? </a:t>
            </a:r>
          </a:p>
          <a:p>
            <a:endParaRPr lang="en-US" b="0" dirty="0" smtClean="0"/>
          </a:p>
          <a:p>
            <a:r>
              <a:rPr lang="en-US" b="1" dirty="0" smtClean="0"/>
              <a:t>Communication –</a:t>
            </a:r>
            <a:r>
              <a:rPr lang="en-US" b="0" dirty="0" smtClean="0"/>
              <a:t>Does it have proper/effective communications technology/ability on site?</a:t>
            </a:r>
          </a:p>
          <a:p>
            <a:endParaRPr lang="en-US" b="0" dirty="0" smtClean="0"/>
          </a:p>
          <a:p>
            <a:r>
              <a:rPr lang="en-US" b="1" dirty="0" smtClean="0"/>
              <a:t>Security –</a:t>
            </a:r>
            <a:r>
              <a:rPr lang="en-US" b="0" dirty="0" smtClean="0"/>
              <a:t>Is it secure and safe?</a:t>
            </a:r>
            <a:r>
              <a:rPr lang="en-US" b="0" baseline="0" dirty="0" smtClean="0"/>
              <a:t> Can you keep press and other non-essential personnel away fro the EOC?</a:t>
            </a:r>
          </a:p>
          <a:p>
            <a:endParaRPr lang="en-US" b="0" dirty="0" smtClean="0"/>
          </a:p>
          <a:p>
            <a:r>
              <a:rPr lang="en-US" b="1" dirty="0" smtClean="0"/>
              <a:t>Emergency Management (NIMS/ICS) –</a:t>
            </a:r>
            <a:r>
              <a:rPr lang="en-US" b="0" dirty="0" smtClean="0"/>
              <a:t> does it meet</a:t>
            </a:r>
            <a:r>
              <a:rPr lang="en-US" b="0" baseline="0" dirty="0" smtClean="0"/>
              <a:t> the requirements of NIMS/ICS operations?</a:t>
            </a:r>
            <a:endParaRPr lang="en-US" b="1" dirty="0" smtClean="0"/>
          </a:p>
          <a:p>
            <a:endParaRPr lang="en-US" b="1" dirty="0"/>
          </a:p>
        </p:txBody>
      </p:sp>
      <p:sp>
        <p:nvSpPr>
          <p:cNvPr id="4" name="Slide Number Placeholder 3"/>
          <p:cNvSpPr>
            <a:spLocks noGrp="1"/>
          </p:cNvSpPr>
          <p:nvPr>
            <p:ph type="sldNum" sz="quarter" idx="10"/>
          </p:nvPr>
        </p:nvSpPr>
        <p:spPr/>
        <p:txBody>
          <a:bodyPr/>
          <a:lstStyle/>
          <a:p>
            <a:fld id="{547613F4-06E0-46BF-A2FF-1CDF8176116F}" type="slidenum">
              <a:rPr lang="en-US" smtClean="0"/>
              <a:t>17</a:t>
            </a:fld>
            <a:endParaRPr lang="en-US"/>
          </a:p>
        </p:txBody>
      </p:sp>
    </p:spTree>
    <p:extLst>
      <p:ext uri="{BB962C8B-B14F-4D97-AF65-F5344CB8AC3E}">
        <p14:creationId xmlns:p14="http://schemas.microsoft.com/office/powerpoint/2010/main" val="1175155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 Ask the class… do they thing there is or is not one primary profile of an active shooter/killer?</a:t>
            </a:r>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t>18</a:t>
            </a:fld>
            <a:endParaRPr lang="en-US"/>
          </a:p>
        </p:txBody>
      </p:sp>
    </p:spTree>
    <p:extLst>
      <p:ext uri="{BB962C8B-B14F-4D97-AF65-F5344CB8AC3E}">
        <p14:creationId xmlns:p14="http://schemas.microsoft.com/office/powerpoint/2010/main" val="1612802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there is no one single profile of an active shooter killer that might attack a school. Since there are a number of possible profiles, we can most effectively combat and detect, deter, delay and attack by focusing on the tactics used. </a:t>
            </a:r>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t>19</a:t>
            </a:fld>
            <a:endParaRPr lang="en-US"/>
          </a:p>
        </p:txBody>
      </p:sp>
    </p:spTree>
    <p:extLst>
      <p:ext uri="{BB962C8B-B14F-4D97-AF65-F5344CB8AC3E}">
        <p14:creationId xmlns:p14="http://schemas.microsoft.com/office/powerpoint/2010/main" val="1292578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 point out the list of various active shooter/killer profiles and that we will be looking at each in a more in-depth manner. </a:t>
            </a:r>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t>20</a:t>
            </a:fld>
            <a:endParaRPr lang="en-US"/>
          </a:p>
        </p:txBody>
      </p:sp>
    </p:spTree>
    <p:extLst>
      <p:ext uri="{BB962C8B-B14F-4D97-AF65-F5344CB8AC3E}">
        <p14:creationId xmlns:p14="http://schemas.microsoft.com/office/powerpoint/2010/main" val="3030451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understanding attack methods, we can better understand the capabilities we as SBLEs must have in order to detect, deter, delay, and defeat the active shooter/killer</a:t>
            </a:r>
            <a:r>
              <a:rPr lang="en-US" baseline="0" dirty="0" smtClean="0"/>
              <a:t> in a school. </a:t>
            </a:r>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t>21</a:t>
            </a:fld>
            <a:endParaRPr lang="en-US"/>
          </a:p>
        </p:txBody>
      </p:sp>
    </p:spTree>
    <p:extLst>
      <p:ext uri="{BB962C8B-B14F-4D97-AF65-F5344CB8AC3E}">
        <p14:creationId xmlns:p14="http://schemas.microsoft.com/office/powerpoint/2010/main" val="4269602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 Point out the tactics of the Single Student Shooter. Since this type of active shooter/killer (ASK)</a:t>
            </a:r>
            <a:r>
              <a:rPr lang="en-US" baseline="0" dirty="0" smtClean="0"/>
              <a:t> is usually focused on one or two specific targets a police response that limits the shooter ability to access targets will help mitigate the damage of the actor’s intentions. </a:t>
            </a:r>
          </a:p>
          <a:p>
            <a:r>
              <a:rPr lang="en-US" baseline="0" dirty="0" smtClean="0"/>
              <a:t>A single SBLE/SRO can stop the shooter’s forward action and terminate the event via the shooter committing suicide. </a:t>
            </a:r>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t>23</a:t>
            </a:fld>
            <a:endParaRPr lang="en-US"/>
          </a:p>
        </p:txBody>
      </p:sp>
    </p:spTree>
    <p:extLst>
      <p:ext uri="{BB962C8B-B14F-4D97-AF65-F5344CB8AC3E}">
        <p14:creationId xmlns:p14="http://schemas.microsoft.com/office/powerpoint/2010/main" val="3364658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Columbine and how this was a planned incident</a:t>
            </a:r>
            <a:r>
              <a:rPr lang="en-US" baseline="0" dirty="0" smtClean="0"/>
              <a:t> with many general targets. Ask the SBLEs what they know about this incident and what they feel we have learned since then. (brief discussion)</a:t>
            </a:r>
          </a:p>
          <a:p>
            <a:endParaRPr lang="en-US" baseline="0" dirty="0" smtClean="0"/>
          </a:p>
          <a:p>
            <a:r>
              <a:rPr lang="en-US" dirty="0" smtClean="0"/>
              <a:t>The Columbine High School massacre (often known simply as Columbine) was a school shooting which occurred on April 20, 1999, at Columbine High School in Columbine, an unincorporated area of Jefferson County, Colorado, United States. Two senior students, Eric Harris and Dylan </a:t>
            </a:r>
            <a:r>
              <a:rPr lang="en-US" dirty="0" err="1" smtClean="0"/>
              <a:t>Klebold</a:t>
            </a:r>
            <a:r>
              <a:rPr lang="en-US" dirty="0" smtClean="0"/>
              <a:t>, embarked on a shooting spree in which a total of 12 students and 1 teacher were murdered. They also injured 21 other students directly, with three further people being injured while attempting to escape the school. The pair then committed suicide. It is the fourth-deadliest school massacre in United States history, after the 1927 Bath School disaster, 2007 Virginia Tech massacre and the 1966 University of Texas massacre, and remains the deadliest for an American high school.</a:t>
            </a:r>
          </a:p>
          <a:p>
            <a:r>
              <a:rPr lang="en-US" dirty="0" smtClean="0"/>
              <a:t> </a:t>
            </a:r>
          </a:p>
          <a:p>
            <a:r>
              <a:rPr lang="en-US" dirty="0" smtClean="0"/>
              <a:t>The massacre provoked debate regarding gun control laws, the availability of firearms within the United States and gun violence involving youths. Much discussion also centered on the nature of high school cliques, subcultures and bullying, in addition to the influence of violent movies and video games in American society. The shooting resulted in an increased emphasis on school security, and a moral panic aimed at </a:t>
            </a:r>
            <a:r>
              <a:rPr lang="en-US" dirty="0" err="1" smtClean="0"/>
              <a:t>goth</a:t>
            </a:r>
            <a:r>
              <a:rPr lang="en-US" dirty="0" smtClean="0"/>
              <a:t> culture, social outcasts, gun culture, the use of pharmaceutical anti-depressants by teenagers, teenage internet use[1] and violent video games</a:t>
            </a:r>
          </a:p>
          <a:p>
            <a:r>
              <a:rPr lang="en-US" dirty="0" smtClean="0"/>
              <a:t>http://en.wikipedia.org/wiki/Columbine_High_School_massacre</a:t>
            </a:r>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t>24</a:t>
            </a:fld>
            <a:endParaRPr lang="en-US"/>
          </a:p>
        </p:txBody>
      </p:sp>
    </p:spTree>
    <p:extLst>
      <p:ext uri="{BB962C8B-B14F-4D97-AF65-F5344CB8AC3E}">
        <p14:creationId xmlns:p14="http://schemas.microsoft.com/office/powerpoint/2010/main" val="4048123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Instructor note: Tell the students that the Campus Community Preparation &amp; Response to Violent Threats</a:t>
            </a:r>
            <a:br>
              <a:rPr lang="en-US" dirty="0" smtClean="0"/>
            </a:br>
            <a:r>
              <a:rPr lang="en-US" dirty="0" smtClean="0"/>
              <a:t>Emergency Management Model includes:</a:t>
            </a:r>
          </a:p>
          <a:p>
            <a:endParaRPr lang="en-US" dirty="0" smtClean="0"/>
          </a:p>
          <a:p>
            <a:r>
              <a:rPr lang="en-US" dirty="0" smtClean="0"/>
              <a:t>Prevention/Mitigation</a:t>
            </a:r>
          </a:p>
          <a:p>
            <a:r>
              <a:rPr lang="en-US" dirty="0" smtClean="0"/>
              <a:t>Preparedness</a:t>
            </a:r>
          </a:p>
          <a:p>
            <a:r>
              <a:rPr lang="en-US" dirty="0" smtClean="0"/>
              <a:t>Response</a:t>
            </a:r>
          </a:p>
          <a:p>
            <a:r>
              <a:rPr lang="en-US" dirty="0" smtClean="0"/>
              <a:t>Recovery</a:t>
            </a:r>
          </a:p>
          <a:p>
            <a:endParaRPr lang="en-US" dirty="0" smtClean="0"/>
          </a:p>
          <a:p>
            <a:r>
              <a:rPr lang="en-US" dirty="0" smtClean="0"/>
              <a:t>SBLEs can be involved</a:t>
            </a:r>
            <a:r>
              <a:rPr lang="en-US" baseline="0" dirty="0" smtClean="0"/>
              <a:t> in all of these areas. </a:t>
            </a:r>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t>6</a:t>
            </a:fld>
            <a:endParaRPr lang="en-US"/>
          </a:p>
        </p:txBody>
      </p:sp>
    </p:spTree>
    <p:extLst>
      <p:ext uri="{BB962C8B-B14F-4D97-AF65-F5344CB8AC3E}">
        <p14:creationId xmlns:p14="http://schemas.microsoft.com/office/powerpoint/2010/main" val="1791670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 Read the overview of these tow examples and point out how young the actors were and ask, what the SBLEs think this means in altering their own expectations as to who can be a dangerous killer in their</a:t>
            </a:r>
            <a:r>
              <a:rPr lang="en-US" baseline="0" dirty="0" smtClean="0"/>
              <a:t> respective schools. Take note of the amount of planning implied in both these cases. </a:t>
            </a:r>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t>25</a:t>
            </a:fld>
            <a:endParaRPr lang="en-US"/>
          </a:p>
        </p:txBody>
      </p:sp>
    </p:spTree>
    <p:extLst>
      <p:ext uri="{BB962C8B-B14F-4D97-AF65-F5344CB8AC3E}">
        <p14:creationId xmlns:p14="http://schemas.microsoft.com/office/powerpoint/2010/main" val="904692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 Go over the tactics of a multiple</a:t>
            </a:r>
            <a:r>
              <a:rPr lang="en-US" baseline="0" dirty="0" smtClean="0"/>
              <a:t> student shooter attack. Ask the SBLEs to consider how these tactics dictate their efforts to detect, deter, delay, and defeat the attackers. </a:t>
            </a:r>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t>26</a:t>
            </a:fld>
            <a:endParaRPr lang="en-US"/>
          </a:p>
        </p:txBody>
      </p:sp>
    </p:spTree>
    <p:extLst>
      <p:ext uri="{BB962C8B-B14F-4D97-AF65-F5344CB8AC3E}">
        <p14:creationId xmlns:p14="http://schemas.microsoft.com/office/powerpoint/2010/main" val="1620513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Virginia Tech massacre was a school shooting that took place on April 16, 2007, on the campus of Virginia Polytechnic Institute and State University in Blacksburg, Virginia, United States. </a:t>
            </a:r>
            <a:r>
              <a:rPr lang="en-US" dirty="0" err="1" smtClean="0"/>
              <a:t>Seung-Hui</a:t>
            </a:r>
            <a:r>
              <a:rPr lang="en-US" dirty="0" smtClean="0"/>
              <a:t> Cho shot and killed 32 people and wounded 17 others[1] in two separate attacks, approximately two hours apart, before committing suicide. (Another 6 people were injured escaping from classroom windows.) The massacre is the deadliest shooting incident by a single gunman in U.S. history.[2] It was also the worst act of mass murder on college students since Syracuse University lost 36 students in the bombing of Pan Am Flight 103.[3] It is also the second-deadliest act of mass murder at a school campus, behind the Bath School bombing of 1927.</a:t>
            </a:r>
          </a:p>
          <a:p>
            <a:r>
              <a:rPr lang="en-US" dirty="0" smtClean="0"/>
              <a:t> </a:t>
            </a:r>
          </a:p>
          <a:p>
            <a:r>
              <a:rPr lang="en-US" dirty="0" smtClean="0"/>
              <a:t>Cho, a senior English major at Virginia Tech, had previously been diagnosed with a severe anxiety disorder. During much of his middle school and high school years, he received therapy and special education support. After graduating from high school, Cho enrolled at Virginia Tech. Due to federal privacy laws, Virginia Tech was not informed of Cho's previous diagnosis or the accommodations he had been granted at school. In 2005, Cho was accused of stalking two female students. After an investigation, a Virginia special justice declared Cho mentally ill and ordered him to attend treatment.[4] Lucinda Roy, a professor and former chairwoman of the English department, had also asked Cho to seek counseling.[5] Cho's mother also turned to her church for help.[6]</a:t>
            </a:r>
          </a:p>
          <a:p>
            <a:r>
              <a:rPr lang="en-US" dirty="0" smtClean="0"/>
              <a:t> </a:t>
            </a:r>
          </a:p>
          <a:p>
            <a:r>
              <a:rPr lang="en-US" dirty="0" smtClean="0"/>
              <a:t>The attacks received international media coverage and drew widespread criticism of U.S. laws and culture.[7] It sparked intense debate about gun violence, gun laws, gaps in the U.S. system for treating mental health issues, the perpetrator's state of mind, the responsibility of college administrations,[8] privacy laws, journalism ethics, and other issues. Television news organizations that aired portions of the killer's multimedia manifesto were criticized by victims' families, Virginia law enforcement officials, and the American Psychiatric Association.[9][10]</a:t>
            </a:r>
          </a:p>
          <a:p>
            <a:r>
              <a:rPr lang="en-US" dirty="0" smtClean="0"/>
              <a:t> </a:t>
            </a:r>
          </a:p>
          <a:p>
            <a:r>
              <a:rPr lang="en-US" dirty="0" smtClean="0"/>
              <a:t>The massacre prompted the state of Virginia to close legal loopholes that had previously allowed Cho, an individual adjudicated as mentally unsound, to purchase handguns without detection by the National Instant Criminal Background Check System (NICS). It also led to passage of the first major federal gun control measure in more than 13 years. The law strengthening the NICS was signed by President George W. Bush on January 5, 2008.[11]</a:t>
            </a:r>
          </a:p>
          <a:p>
            <a:r>
              <a:rPr lang="en-US" dirty="0" smtClean="0"/>
              <a:t> </a:t>
            </a:r>
          </a:p>
          <a:p>
            <a:r>
              <a:rPr lang="en-US" dirty="0" smtClean="0"/>
              <a:t>The Virginia Tech Review Panel, a state-appointed body assigned to review the incident, criticized Virginia Tech administrators for failing to take action that might have reduced the number of casualties. The panel's report also reviewed gun laws and pointed out gaps in mental health care as well as privacy laws that left Cho's deteriorating condition in college untreated.[1]</a:t>
            </a:r>
          </a:p>
          <a:p>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t>27</a:t>
            </a:fld>
            <a:endParaRPr lang="en-US"/>
          </a:p>
        </p:txBody>
      </p:sp>
    </p:spTree>
    <p:extLst>
      <p:ext uri="{BB962C8B-B14F-4D97-AF65-F5344CB8AC3E}">
        <p14:creationId xmlns:p14="http://schemas.microsoft.com/office/powerpoint/2010/main" val="3966648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 Go over the tactics of a young adult shooter attack. Ask the SBLEs to consider how these tactics dictate their efforts to detect, deter, delay, and defeat the attackers. </a:t>
            </a:r>
          </a:p>
          <a:p>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t>28</a:t>
            </a:fld>
            <a:endParaRPr lang="en-US"/>
          </a:p>
        </p:txBody>
      </p:sp>
    </p:spTree>
    <p:extLst>
      <p:ext uri="{BB962C8B-B14F-4D97-AF65-F5344CB8AC3E}">
        <p14:creationId xmlns:p14="http://schemas.microsoft.com/office/powerpoint/2010/main" val="3209092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Platte Canyon High School hostage crisis was an incident of a hostage taking and shooting that occurred at Platte Canyon High School in Bailey, Colorado, on September 27, 2006. The gunman, 53-year-old[1] Duane Roger Morrison entered the school building, claiming to be carrying a bomb. Morrison had been imprisoned in 1973 for larceny and possession of marijuana, and was arrested on a separate occasion for obstructing police in Littleton, Colorado.[2] He was initially reported as a bearded 35-year-old man with a camouflage backpack[3] and black hooded sweatshirt.[4] Morrison took six female students hostage and sexually assaulted them, later releasing four. When police broke open the classroom's door with explosives, Morrison opened fire with a semi-automatic pistol before shooting hostage Emily Keyes in the head. The other remaining hostage escaped unharmed, and paramedics confirmed that Morrison had committed suicide shortly before police were able to enter the classroom. Keyes was pronounced dead at 4:32 p.m. MDT (23:32 UTC) at Saint Anthony's Hospital in Denver, Colorado after undergoing emergency surgery.[5]</a:t>
            </a:r>
          </a:p>
          <a:p>
            <a:endParaRPr lang="en-US" dirty="0" smtClean="0"/>
          </a:p>
          <a:p>
            <a:r>
              <a:rPr lang="en-US" dirty="0" smtClean="0"/>
              <a:t>http://en.wikipedia.org/wiki/Platte_Canyon_High_School_shooting</a:t>
            </a:r>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t>29</a:t>
            </a:fld>
            <a:endParaRPr lang="en-US"/>
          </a:p>
        </p:txBody>
      </p:sp>
    </p:spTree>
    <p:extLst>
      <p:ext uri="{BB962C8B-B14F-4D97-AF65-F5344CB8AC3E}">
        <p14:creationId xmlns:p14="http://schemas.microsoft.com/office/powerpoint/2010/main" val="1712143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 Go over the tactics of a adult shooter attack. Ask the SBLEs to consider how these tactics dictate their efforts to detect, deter, delay, and defeat the attackers. Take note of the secondary goal. How might it change the SBLE response knowing that sexual assault of hostages is a part of the plan? </a:t>
            </a:r>
          </a:p>
          <a:p>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t>30</a:t>
            </a:fld>
            <a:endParaRPr lang="en-US"/>
          </a:p>
        </p:txBody>
      </p:sp>
    </p:spTree>
    <p:extLst>
      <p:ext uri="{BB962C8B-B14F-4D97-AF65-F5344CB8AC3E}">
        <p14:creationId xmlns:p14="http://schemas.microsoft.com/office/powerpoint/2010/main" val="31472173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the overview of what happened at </a:t>
            </a:r>
            <a:r>
              <a:rPr lang="en-US" dirty="0" err="1" smtClean="0"/>
              <a:t>Beslan</a:t>
            </a:r>
            <a:r>
              <a:rPr lang="en-US" dirty="0" smtClean="0"/>
              <a:t> and point</a:t>
            </a:r>
            <a:r>
              <a:rPr lang="en-US" baseline="0" dirty="0" smtClean="0"/>
              <a:t> out that it was intended as practice for attacks on American schools. </a:t>
            </a:r>
          </a:p>
          <a:p>
            <a:endParaRPr lang="en-US" baseline="0" dirty="0" smtClean="0"/>
          </a:p>
          <a:p>
            <a:r>
              <a:rPr lang="en-US" dirty="0" smtClean="0"/>
              <a:t>The </a:t>
            </a:r>
            <a:r>
              <a:rPr lang="en-US" dirty="0" err="1" smtClean="0"/>
              <a:t>Beslan</a:t>
            </a:r>
            <a:r>
              <a:rPr lang="en-US" dirty="0" smtClean="0"/>
              <a:t> school hostage crisis (also referred to as the </a:t>
            </a:r>
            <a:r>
              <a:rPr lang="en-US" dirty="0" err="1" smtClean="0"/>
              <a:t>Beslan</a:t>
            </a:r>
            <a:r>
              <a:rPr lang="en-US" dirty="0" smtClean="0"/>
              <a:t> school siege or </a:t>
            </a:r>
            <a:r>
              <a:rPr lang="en-US" dirty="0" err="1" smtClean="0"/>
              <a:t>Beslan</a:t>
            </a:r>
            <a:r>
              <a:rPr lang="en-US" dirty="0" smtClean="0"/>
              <a:t> massacre)[2][3][4] of early September 2004 lasted three days and involved the capture of over 1,100 people as hostages (including 777 children),[5] ending with the death of over 380 people. The crisis began when a group of armed separatist militants, mostly Ingush and Chechen, occupied School Number One (SNO) in the town of </a:t>
            </a:r>
            <a:r>
              <a:rPr lang="en-US" dirty="0" err="1" smtClean="0"/>
              <a:t>Beslan</a:t>
            </a:r>
            <a:r>
              <a:rPr lang="en-US" dirty="0" smtClean="0"/>
              <a:t>, North Ossetia (an autonomous republic in the North Caucasus region of the Russian Federation) on 1 September 2004. The hostage-takers were the </a:t>
            </a:r>
            <a:r>
              <a:rPr lang="en-US" dirty="0" err="1" smtClean="0"/>
              <a:t>Riyadus-Salikhin</a:t>
            </a:r>
            <a:r>
              <a:rPr lang="en-US" dirty="0" smtClean="0"/>
              <a:t> Battalion, sent by the Chechen separatist warlord </a:t>
            </a:r>
            <a:r>
              <a:rPr lang="en-US" dirty="0" err="1" smtClean="0"/>
              <a:t>Shamil</a:t>
            </a:r>
            <a:r>
              <a:rPr lang="en-US" dirty="0" smtClean="0"/>
              <a:t> </a:t>
            </a:r>
            <a:r>
              <a:rPr lang="en-US" dirty="0" err="1" smtClean="0"/>
              <a:t>Basayev</a:t>
            </a:r>
            <a:r>
              <a:rPr lang="en-US" dirty="0" smtClean="0"/>
              <a:t>, who demanded an end to the Second Chechen War and Russian withdrawal from Chechnya. On the third day of the standoff, Russian security forces entered the building with the use of tanks, incendiary rockets and other heavy weapons.[6] At least 334 hostages were killed as a result of the crisis, including 186 children,[7][8] with a significant number of people injured and reported missing.</a:t>
            </a:r>
          </a:p>
          <a:p>
            <a:r>
              <a:rPr lang="en-US" dirty="0" smtClean="0"/>
              <a:t> </a:t>
            </a:r>
          </a:p>
          <a:p>
            <a:r>
              <a:rPr lang="en-US" dirty="0" smtClean="0"/>
              <a:t>The event led to security and political repercussions in Russia, most notably a series of federal government reforms consolidating power in the Kremlin and strengthening of the powers of the President of Russia.[9] According to American non-governmental organization (NGO), Freedom House, these reforms consolidated Russia as a politically non-free, authoritarian state since the mid-2000s.[10][11] As of 2011, aspects of the crisis in relation to the militants remain contentious; including how many militants were involved, the nature of their preparations and whether a section of the group had escaped. Questions about the Russian government's management of the crisis have also persisted; including allegations of disinformation and censorship in news media, whether the journalists who were present at </a:t>
            </a:r>
            <a:r>
              <a:rPr lang="en-US" dirty="0" err="1" smtClean="0"/>
              <a:t>Beslan</a:t>
            </a:r>
            <a:r>
              <a:rPr lang="en-US" dirty="0" smtClean="0"/>
              <a:t> were allowed to freely report on the crisis,[12] the nature and content of negotiations with the militants, allocation of responsibility for the eventual outcome, and perceptions that excessive force was used.[6][13][14]</a:t>
            </a:r>
          </a:p>
          <a:p>
            <a:endParaRPr lang="en-US" dirty="0" smtClean="0"/>
          </a:p>
          <a:p>
            <a:r>
              <a:rPr lang="en-US" dirty="0" smtClean="0"/>
              <a:t>http://en.wikipedia.org/wiki/Beslan_school_hostage_crisis</a:t>
            </a:r>
            <a:endParaRPr lang="en-US" i="1" dirty="0"/>
          </a:p>
        </p:txBody>
      </p:sp>
      <p:sp>
        <p:nvSpPr>
          <p:cNvPr id="4" name="Slide Number Placeholder 3"/>
          <p:cNvSpPr>
            <a:spLocks noGrp="1"/>
          </p:cNvSpPr>
          <p:nvPr>
            <p:ph type="sldNum" sz="quarter" idx="10"/>
          </p:nvPr>
        </p:nvSpPr>
        <p:spPr/>
        <p:txBody>
          <a:bodyPr/>
          <a:lstStyle/>
          <a:p>
            <a:fld id="{547613F4-06E0-46BF-A2FF-1CDF8176116F}" type="slidenum">
              <a:rPr lang="en-US" smtClean="0"/>
              <a:t>32</a:t>
            </a:fld>
            <a:endParaRPr lang="en-US"/>
          </a:p>
        </p:txBody>
      </p:sp>
    </p:spTree>
    <p:extLst>
      <p:ext uri="{BB962C8B-B14F-4D97-AF65-F5344CB8AC3E}">
        <p14:creationId xmlns:p14="http://schemas.microsoft.com/office/powerpoint/2010/main" val="17490429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 Go over the tactics of a terrorist attack. Ask the SBLEs to consider how these tactics dictate their efforts to detect, deter, delay, and defeat the attackers. </a:t>
            </a:r>
          </a:p>
          <a:p>
            <a:endParaRPr lang="en-US" dirty="0" smtClean="0"/>
          </a:p>
          <a:p>
            <a:r>
              <a:rPr lang="en-US" b="1" dirty="0" smtClean="0"/>
              <a:t>Attack Phase </a:t>
            </a:r>
            <a:r>
              <a:rPr lang="en-US" dirty="0" smtClean="0"/>
              <a:t>– Quick brutal attack is conducted to create fear and eliminate any opposition. Adult males are most often either killed in this phase or used to build fortifications and then killed.</a:t>
            </a:r>
          </a:p>
          <a:p>
            <a:endParaRPr lang="en-US" dirty="0" smtClean="0"/>
          </a:p>
          <a:p>
            <a:r>
              <a:rPr lang="en-US" b="1" dirty="0" smtClean="0"/>
              <a:t>Submission &amp; Control Phase </a:t>
            </a:r>
            <a:r>
              <a:rPr lang="en-US" dirty="0" smtClean="0"/>
              <a:t>–fear is used along with a promise of safety in exchange for cooperation. It is a false promise. </a:t>
            </a:r>
          </a:p>
          <a:p>
            <a:endParaRPr lang="en-US" dirty="0" smtClean="0"/>
          </a:p>
          <a:p>
            <a:r>
              <a:rPr lang="en-US" b="1" dirty="0" smtClean="0"/>
              <a:t>Stabilization Phase </a:t>
            </a:r>
            <a:r>
              <a:rPr lang="en-US" dirty="0" smtClean="0"/>
              <a:t>–gaining control of the hostages</a:t>
            </a:r>
          </a:p>
          <a:p>
            <a:r>
              <a:rPr lang="en-US" b="1" dirty="0" smtClean="0"/>
              <a:t>Fortification Phase </a:t>
            </a:r>
            <a:r>
              <a:rPr lang="en-US" dirty="0" smtClean="0"/>
              <a:t>–building fortifications to slow police entry</a:t>
            </a:r>
          </a:p>
          <a:p>
            <a:endParaRPr lang="en-US" dirty="0" smtClean="0"/>
          </a:p>
          <a:p>
            <a:r>
              <a:rPr lang="en-US" b="1" dirty="0" smtClean="0"/>
              <a:t>“Negotiation” Phase </a:t>
            </a:r>
            <a:r>
              <a:rPr lang="en-US" dirty="0" smtClean="0"/>
              <a:t>–negotiations are falsely offered in order to gain time for fortification and to gain greater media coverage.</a:t>
            </a:r>
          </a:p>
          <a:p>
            <a:r>
              <a:rPr lang="en-US" dirty="0" smtClean="0"/>
              <a:t>“</a:t>
            </a:r>
            <a:r>
              <a:rPr lang="en-US" b="1" dirty="0" smtClean="0"/>
              <a:t>Rescue” Phase </a:t>
            </a:r>
            <a:r>
              <a:rPr lang="en-US" dirty="0" smtClean="0"/>
              <a:t>–action is taken such as killing hostages in order to force police action and cause greater casualties. </a:t>
            </a:r>
          </a:p>
          <a:p>
            <a:endParaRPr lang="en-US" dirty="0" smtClean="0"/>
          </a:p>
          <a:p>
            <a:endParaRPr lang="en-US" dirty="0" smtClean="0"/>
          </a:p>
          <a:p>
            <a:endParaRPr lang="en-US" dirty="0" smtClean="0"/>
          </a:p>
          <a:p>
            <a:endParaRPr lang="en-US" b="1" dirty="0" smtClean="0"/>
          </a:p>
          <a:p>
            <a:endParaRPr lang="en-US" b="1"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t>33</a:t>
            </a:fld>
            <a:endParaRPr lang="en-US"/>
          </a:p>
        </p:txBody>
      </p:sp>
    </p:spTree>
    <p:extLst>
      <p:ext uri="{BB962C8B-B14F-4D97-AF65-F5344CB8AC3E}">
        <p14:creationId xmlns:p14="http://schemas.microsoft.com/office/powerpoint/2010/main" val="7836432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 SBLEs to consider this quote. </a:t>
            </a:r>
          </a:p>
          <a:p>
            <a:endParaRPr lang="en-US" dirty="0" smtClean="0"/>
          </a:p>
          <a:p>
            <a:r>
              <a:rPr lang="en-US" dirty="0" smtClean="0"/>
              <a:t>How do</a:t>
            </a:r>
            <a:r>
              <a:rPr lang="en-US" baseline="0" dirty="0" smtClean="0"/>
              <a:t> you tell the difference between a hostage situation that may end in no bloodshed via negotiations (domestic dispute) and an planned terrorist act where the hostages are only used as a stalling tactic. </a:t>
            </a:r>
          </a:p>
          <a:p>
            <a:endParaRPr lang="en-US" baseline="0" dirty="0" smtClean="0"/>
          </a:p>
          <a:p>
            <a:r>
              <a:rPr lang="en-US" baseline="0" dirty="0" smtClean="0"/>
              <a:t>How does this change the SBLE’s actions?</a:t>
            </a:r>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t>34</a:t>
            </a:fld>
            <a:endParaRPr lang="en-US"/>
          </a:p>
        </p:txBody>
      </p:sp>
    </p:spTree>
    <p:extLst>
      <p:ext uri="{BB962C8B-B14F-4D97-AF65-F5344CB8AC3E}">
        <p14:creationId xmlns:p14="http://schemas.microsoft.com/office/powerpoint/2010/main" val="9064407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we need to engage our school community in the planning, training and exercising for an incident. We need to create an</a:t>
            </a:r>
            <a:r>
              <a:rPr lang="en-US" baseline="0" dirty="0" smtClean="0"/>
              <a:t> active safety and security culture, not a passive one. </a:t>
            </a:r>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t>35</a:t>
            </a:fld>
            <a:endParaRPr lang="en-US"/>
          </a:p>
        </p:txBody>
      </p:sp>
    </p:spTree>
    <p:extLst>
      <p:ext uri="{BB962C8B-B14F-4D97-AF65-F5344CB8AC3E}">
        <p14:creationId xmlns:p14="http://schemas.microsoft.com/office/powerpoint/2010/main" val="2844127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Prevention</a:t>
            </a:r>
          </a:p>
          <a:p>
            <a:r>
              <a:rPr lang="en-US" dirty="0" smtClean="0"/>
              <a:t>Mitigation</a:t>
            </a:r>
          </a:p>
          <a:p>
            <a:r>
              <a:rPr lang="en-US" dirty="0" smtClean="0"/>
              <a:t>Preparedness</a:t>
            </a:r>
          </a:p>
          <a:p>
            <a:r>
              <a:rPr lang="en-US" dirty="0" smtClean="0"/>
              <a:t>Response</a:t>
            </a:r>
          </a:p>
          <a:p>
            <a:r>
              <a:rPr lang="en-US" dirty="0" smtClean="0"/>
              <a:t>Recovery</a:t>
            </a:r>
          </a:p>
          <a:p>
            <a:r>
              <a:rPr lang="en-US" dirty="0" smtClean="0"/>
              <a:t>The National Incident Management System (NIMS) defines preparedness as "a continuous cycle of planning, organizing, training, equipping, exercising, evaluating, and taking corrective action in an effort to ensure effective coordination during incident response."  This 'preparedness cycle' is one element of a broader National Preparedness System to prevent, respond to, recover from, and mitigate against natural disasters, acts of terrorism, and other man-made disasters.</a:t>
            </a:r>
          </a:p>
          <a:p>
            <a:endParaRPr lang="en-US" dirty="0" smtClean="0"/>
          </a:p>
          <a:p>
            <a:r>
              <a:rPr lang="en-US" dirty="0" smtClean="0"/>
              <a:t>The Department of Homeland Security/Federal Emergency Management Agency supports preparedness by developing policies, ensuring adequate plans are in place and are validated, defining necessary capabilities required to address threats, providing resources and technical assistance to jurisdictions, and integrating and synchronizing preparedness efforts throughout the Nation.</a:t>
            </a:r>
          </a:p>
          <a:p>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t>7</a:t>
            </a:fld>
            <a:endParaRPr lang="en-US"/>
          </a:p>
        </p:txBody>
      </p:sp>
    </p:spTree>
    <p:extLst>
      <p:ext uri="{BB962C8B-B14F-4D97-AF65-F5344CB8AC3E}">
        <p14:creationId xmlns:p14="http://schemas.microsoft.com/office/powerpoint/2010/main" val="14723990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Deter - Physical Safety/Security</a:t>
            </a:r>
          </a:p>
          <a:p>
            <a:endParaRPr lang="en-US" dirty="0" smtClean="0"/>
          </a:p>
          <a:p>
            <a:r>
              <a:rPr lang="en-US" dirty="0" smtClean="0"/>
              <a:t>Detect - Behavioral Assessment, Threat Assessment, Cultural Safety/ Security, Information/Intelligence</a:t>
            </a:r>
          </a:p>
          <a:p>
            <a:endParaRPr lang="en-US" dirty="0" smtClean="0"/>
          </a:p>
          <a:p>
            <a:r>
              <a:rPr lang="en-US" dirty="0" smtClean="0"/>
              <a:t>Delay – Lock Doors, Secure Area, Single Point of Entry</a:t>
            </a:r>
          </a:p>
          <a:p>
            <a:endParaRPr lang="en-US" dirty="0" smtClean="0"/>
          </a:p>
          <a:p>
            <a:r>
              <a:rPr lang="en-US" dirty="0" smtClean="0"/>
              <a:t>Disengage – Evacuation or Escape by any means </a:t>
            </a:r>
          </a:p>
          <a:p>
            <a:endParaRPr lang="en-US" dirty="0" smtClean="0"/>
          </a:p>
          <a:p>
            <a:r>
              <a:rPr lang="en-US" dirty="0" smtClean="0"/>
              <a:t>Defeat – Police Response or Targets Fighting Back (Capable Guardians)</a:t>
            </a:r>
          </a:p>
          <a:p>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t>36</a:t>
            </a:fld>
            <a:endParaRPr lang="en-US"/>
          </a:p>
        </p:txBody>
      </p:sp>
    </p:spTree>
    <p:extLst>
      <p:ext uri="{BB962C8B-B14F-4D97-AF65-F5344CB8AC3E}">
        <p14:creationId xmlns:p14="http://schemas.microsoft.com/office/powerpoint/2010/main" val="14973116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Deter - Physical Safety/Security</a:t>
            </a:r>
          </a:p>
          <a:p>
            <a:endParaRPr lang="en-US" dirty="0" smtClean="0"/>
          </a:p>
          <a:p>
            <a:r>
              <a:rPr lang="en-US" dirty="0" smtClean="0"/>
              <a:t>Detect - Behavioral Assessment, Threat Assessment, Cultural Safety/ Security, Information/Intelligence</a:t>
            </a:r>
          </a:p>
          <a:p>
            <a:endParaRPr lang="en-US" dirty="0" smtClean="0"/>
          </a:p>
          <a:p>
            <a:r>
              <a:rPr lang="en-US" dirty="0" smtClean="0"/>
              <a:t>Delay – Lock Doors, Secure Area, Single Point of Entry</a:t>
            </a:r>
          </a:p>
          <a:p>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t>37</a:t>
            </a:fld>
            <a:endParaRPr lang="en-US"/>
          </a:p>
        </p:txBody>
      </p:sp>
    </p:spTree>
    <p:extLst>
      <p:ext uri="{BB962C8B-B14F-4D97-AF65-F5344CB8AC3E}">
        <p14:creationId xmlns:p14="http://schemas.microsoft.com/office/powerpoint/2010/main" val="2166810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Disengage – Evacuation or Escape by any means </a:t>
            </a:r>
          </a:p>
          <a:p>
            <a:endParaRPr lang="en-US" dirty="0" smtClean="0"/>
          </a:p>
          <a:p>
            <a:r>
              <a:rPr lang="en-US" dirty="0" smtClean="0"/>
              <a:t>Defeat – Police Response or Targets Fighting Back (Capable Guardians)</a:t>
            </a:r>
          </a:p>
          <a:p>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t>38</a:t>
            </a:fld>
            <a:endParaRPr lang="en-US"/>
          </a:p>
        </p:txBody>
      </p:sp>
    </p:spTree>
    <p:extLst>
      <p:ext uri="{BB962C8B-B14F-4D97-AF65-F5344CB8AC3E}">
        <p14:creationId xmlns:p14="http://schemas.microsoft.com/office/powerpoint/2010/main" val="14578112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we must understand the possible</a:t>
            </a:r>
            <a:r>
              <a:rPr lang="en-US" baseline="0" dirty="0" smtClean="0"/>
              <a:t> threats to our schools including balancing the frequency </a:t>
            </a:r>
            <a:r>
              <a:rPr lang="en-US" baseline="0" dirty="0" err="1" smtClean="0"/>
              <a:t>vs</a:t>
            </a:r>
            <a:r>
              <a:rPr lang="en-US" baseline="0" dirty="0" smtClean="0"/>
              <a:t>, impact of the possible threat. We must them engage our communities to plan, train, and exercise to be prepared for the possible incident. Emphasis needs to be placed on the fact that prevention is the best SBLE tactic!  </a:t>
            </a:r>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t>39</a:t>
            </a:fld>
            <a:endParaRPr lang="en-US"/>
          </a:p>
        </p:txBody>
      </p:sp>
    </p:spTree>
    <p:extLst>
      <p:ext uri="{BB962C8B-B14F-4D97-AF65-F5344CB8AC3E}">
        <p14:creationId xmlns:p14="http://schemas.microsoft.com/office/powerpoint/2010/main" val="32881356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7613F4-06E0-46BF-A2FF-1CDF8176116F}" type="slidenum">
              <a:rPr lang="en-US" smtClean="0"/>
              <a:t>43</a:t>
            </a:fld>
            <a:endParaRPr lang="en-US"/>
          </a:p>
        </p:txBody>
      </p:sp>
    </p:spTree>
    <p:extLst>
      <p:ext uri="{BB962C8B-B14F-4D97-AF65-F5344CB8AC3E}">
        <p14:creationId xmlns:p14="http://schemas.microsoft.com/office/powerpoint/2010/main" val="26160227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Universal Firearms Safety Rules</a:t>
            </a:r>
          </a:p>
          <a:p>
            <a:r>
              <a:rPr lang="en-US" dirty="0" smtClean="0"/>
              <a:t>#1: Treat all weapons as if they were loaded.</a:t>
            </a:r>
          </a:p>
          <a:p>
            <a:r>
              <a:rPr lang="en-US" dirty="0" smtClean="0"/>
              <a:t>“Perfect Practice Makes Perfect”—Handle your training weapon as if it were your duty weapon.</a:t>
            </a:r>
          </a:p>
          <a:p>
            <a:r>
              <a:rPr lang="en-US" dirty="0" smtClean="0"/>
              <a:t>#2: Keep your finger OFF the trigger until you have positively identified a threat and have made a decision to engage.</a:t>
            </a:r>
          </a:p>
          <a:p>
            <a:r>
              <a:rPr lang="en-US" dirty="0" smtClean="0"/>
              <a:t>“Index Trigger Finger”—Index your trigger finger outside the trigger guard and along the frame of the weapon. Your finger should only move to the trigger when you identify a threat and must take immediate action. After neutralizing a threat and completing follow through, return to the index position before scanning or moving.</a:t>
            </a:r>
          </a:p>
          <a:p>
            <a:r>
              <a:rPr lang="en-US" dirty="0" smtClean="0"/>
              <a:t>#3: Never let your muzzle cover anything you are not willing to kill or destroy.</a:t>
            </a:r>
          </a:p>
          <a:p>
            <a:r>
              <a:rPr lang="en-US" dirty="0" smtClean="0"/>
              <a:t>“Laser Rule”—Imagine a laser coming from the muzzle of your weapon and extending to the maximum range of the weapon system. At no time should your laser ever touch any part of a teammate’s body or anyone you do not suspect of being a threat to yourself or a third person. The muzzle should stay below horizontal at all times unless engaging an elevated threat or covering an elevated threat area (for example, a stairway).</a:t>
            </a:r>
          </a:p>
          <a:p>
            <a:r>
              <a:rPr lang="en-US" dirty="0" smtClean="0"/>
              <a:t>#4: Know your arc of fire.</a:t>
            </a:r>
          </a:p>
          <a:p>
            <a:r>
              <a:rPr lang="en-US" dirty="0" smtClean="0"/>
              <a:t>Maintain situational awareness of your bullet’s path from the muzzle of your firearm to the target and beyond in the event you miss or the bullet over penetrates the threat.</a:t>
            </a:r>
          </a:p>
          <a:p>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t>46</a:t>
            </a:fld>
            <a:endParaRPr lang="en-US"/>
          </a:p>
        </p:txBody>
      </p:sp>
    </p:spTree>
    <p:extLst>
      <p:ext uri="{BB962C8B-B14F-4D97-AF65-F5344CB8AC3E}">
        <p14:creationId xmlns:p14="http://schemas.microsoft.com/office/powerpoint/2010/main" val="11019546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Position </a:t>
            </a:r>
            <a:r>
              <a:rPr lang="en-US" dirty="0" err="1" smtClean="0"/>
              <a:t>Sul</a:t>
            </a:r>
            <a:r>
              <a:rPr lang="en-US" dirty="0" smtClean="0"/>
              <a:t> or Safety Circle (used with Known Friendlies in down range)</a:t>
            </a:r>
          </a:p>
          <a:p>
            <a:r>
              <a:rPr lang="en-US" dirty="0" err="1" smtClean="0"/>
              <a:t>Sul</a:t>
            </a:r>
            <a:r>
              <a:rPr lang="en-US" dirty="0" smtClean="0"/>
              <a:t> (pronounced </a:t>
            </a:r>
            <a:r>
              <a:rPr lang="en-US" dirty="0" err="1" smtClean="0"/>
              <a:t>sool</a:t>
            </a:r>
            <a:r>
              <a:rPr lang="en-US" dirty="0" smtClean="0"/>
              <a:t>, Portuguese for south) or safety circle is one of the safest positions when moving in and around large groups of people that are not a threat. Starting with the handgun in a proper two hand grip from a low  or combat ready position, release the grip of your support hand. Rotate the weapon’s muzzle down while positioning the support/off side of the weapon on the back of your support hand. Place the palm of your support hand on your upper abdomen or sternum. Your muzzle should be pointing straight down toward the ground and your laser should stay approximately 18–24 inches in front of your feet.</a:t>
            </a:r>
          </a:p>
          <a:p>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t>47</a:t>
            </a:fld>
            <a:endParaRPr lang="en-US"/>
          </a:p>
        </p:txBody>
      </p:sp>
    </p:spTree>
    <p:extLst>
      <p:ext uri="{BB962C8B-B14F-4D97-AF65-F5344CB8AC3E}">
        <p14:creationId xmlns:p14="http://schemas.microsoft.com/office/powerpoint/2010/main" val="7519675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t>48</a:t>
            </a:fld>
            <a:endParaRPr lang="en-US"/>
          </a:p>
        </p:txBody>
      </p:sp>
    </p:spTree>
    <p:extLst>
      <p:ext uri="{BB962C8B-B14F-4D97-AF65-F5344CB8AC3E}">
        <p14:creationId xmlns:p14="http://schemas.microsoft.com/office/powerpoint/2010/main" val="4149615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 Ask the students for example</a:t>
            </a:r>
            <a:r>
              <a:rPr lang="en-US" baseline="0" dirty="0" smtClean="0"/>
              <a:t>  what they think these things are in their school environment. (Very brief)</a:t>
            </a:r>
            <a:endParaRPr lang="en-US" dirty="0" smtClean="0"/>
          </a:p>
          <a:p>
            <a:r>
              <a:rPr lang="en-US" dirty="0" smtClean="0"/>
              <a:t>The next few slides will go more in depth. </a:t>
            </a:r>
          </a:p>
          <a:p>
            <a:endParaRPr lang="en-US" dirty="0" smtClean="0"/>
          </a:p>
          <a:p>
            <a:r>
              <a:rPr lang="en-US" dirty="0" smtClean="0"/>
              <a:t>Threat Assessment  </a:t>
            </a:r>
          </a:p>
          <a:p>
            <a:r>
              <a:rPr lang="en-US" dirty="0" smtClean="0"/>
              <a:t>Physical Safety/Security  </a:t>
            </a:r>
          </a:p>
          <a:p>
            <a:r>
              <a:rPr lang="en-US" dirty="0" smtClean="0"/>
              <a:t>Cultural Safety/Security</a:t>
            </a:r>
          </a:p>
          <a:p>
            <a:r>
              <a:rPr lang="en-US" dirty="0" smtClean="0"/>
              <a:t>Information/Intelligence</a:t>
            </a:r>
          </a:p>
          <a:p>
            <a:r>
              <a:rPr lang="en-US" dirty="0" smtClean="0"/>
              <a:t>Communications</a:t>
            </a:r>
          </a:p>
          <a:p>
            <a:r>
              <a:rPr lang="en-US" dirty="0" smtClean="0"/>
              <a:t>Emergency Management</a:t>
            </a:r>
          </a:p>
          <a:p>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t>8</a:t>
            </a:fld>
            <a:endParaRPr lang="en-US"/>
          </a:p>
        </p:txBody>
      </p:sp>
    </p:spTree>
    <p:extLst>
      <p:ext uri="{BB962C8B-B14F-4D97-AF65-F5344CB8AC3E}">
        <p14:creationId xmlns:p14="http://schemas.microsoft.com/office/powerpoint/2010/main" val="449975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with</a:t>
            </a:r>
            <a:r>
              <a:rPr lang="en-US" baseline="0" dirty="0" smtClean="0"/>
              <a:t> the SBLEs/students that these are components of a good “Safety net” to try and catch potentially dangerous behavior precursors. Ask them to take note of if they are aware of these components in their schools. </a:t>
            </a:r>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t>9</a:t>
            </a:fld>
            <a:endParaRPr lang="en-US"/>
          </a:p>
        </p:txBody>
      </p:sp>
    </p:spTree>
    <p:extLst>
      <p:ext uri="{BB962C8B-B14F-4D97-AF65-F5344CB8AC3E}">
        <p14:creationId xmlns:p14="http://schemas.microsoft.com/office/powerpoint/2010/main" val="2335620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 explanatory</a:t>
            </a:r>
            <a:r>
              <a:rPr lang="en-US" baseline="0" dirty="0" smtClean="0"/>
              <a:t> slide  -ask the students to consider and note what their impressions are of how their schools are currently prepared in the way of physical security.</a:t>
            </a:r>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t>10</a:t>
            </a:fld>
            <a:endParaRPr lang="en-US"/>
          </a:p>
        </p:txBody>
      </p:sp>
    </p:spTree>
    <p:extLst>
      <p:ext uri="{BB962C8B-B14F-4D97-AF65-F5344CB8AC3E}">
        <p14:creationId xmlns:p14="http://schemas.microsoft.com/office/powerpoint/2010/main" val="3748687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 explanatory slide </a:t>
            </a:r>
          </a:p>
          <a:p>
            <a:endParaRPr lang="en-US" dirty="0" smtClean="0"/>
          </a:p>
          <a:p>
            <a:r>
              <a:rPr lang="en-US" b="1" dirty="0" smtClean="0"/>
              <a:t>Situational Awareness </a:t>
            </a:r>
            <a:r>
              <a:rPr lang="en-US" dirty="0" smtClean="0"/>
              <a:t>– discuss the situational awareness of current American culture. (Walking while</a:t>
            </a:r>
            <a:r>
              <a:rPr lang="en-US" baseline="0" dirty="0" smtClean="0"/>
              <a:t> texting, not paying attention to surroundings) What can we do to improve this. How aware are the officers to their surroundings when they go into the community on or off duty? </a:t>
            </a:r>
            <a:endParaRPr lang="en-US" dirty="0" smtClean="0"/>
          </a:p>
          <a:p>
            <a:endParaRPr lang="en-US" dirty="0" smtClean="0"/>
          </a:p>
          <a:p>
            <a:endParaRPr lang="en-US" dirty="0" smtClean="0"/>
          </a:p>
          <a:p>
            <a:r>
              <a:rPr lang="en-US" b="1" dirty="0" smtClean="0"/>
              <a:t>Active Empowerment </a:t>
            </a:r>
            <a:r>
              <a:rPr lang="en-US" dirty="0" smtClean="0"/>
              <a:t>–discuss current American</a:t>
            </a:r>
            <a:r>
              <a:rPr lang="en-US" baseline="0" dirty="0" smtClean="0"/>
              <a:t> cultural inclinations about taking ownership of our own safety. </a:t>
            </a:r>
          </a:p>
          <a:p>
            <a:r>
              <a:rPr lang="en-US" baseline="0" dirty="0" smtClean="0"/>
              <a:t>Reactive – waiting for the police to save you vs.</a:t>
            </a:r>
          </a:p>
          <a:p>
            <a:r>
              <a:rPr lang="en-US" baseline="0" dirty="0" smtClean="0"/>
              <a:t>Proactive –making safer choices, paying attention, being able to disengage or defend yourself. </a:t>
            </a:r>
            <a:endParaRPr lang="en-US" dirty="0" smtClean="0"/>
          </a:p>
          <a:p>
            <a:endParaRPr lang="en-US" dirty="0" smtClean="0"/>
          </a:p>
          <a:p>
            <a:r>
              <a:rPr lang="en-US" b="1" dirty="0" smtClean="0"/>
              <a:t>Effective Communications – Examples: </a:t>
            </a:r>
            <a:r>
              <a:rPr lang="en-US" b="0" dirty="0" smtClean="0"/>
              <a:t>campus</a:t>
            </a:r>
            <a:r>
              <a:rPr lang="en-US" b="0" baseline="0" dirty="0" smtClean="0"/>
              <a:t> community alert systems, emergency communications</a:t>
            </a:r>
            <a:endParaRPr lang="en-US" b="1" dirty="0" smtClean="0"/>
          </a:p>
          <a:p>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t>11</a:t>
            </a:fld>
            <a:endParaRPr lang="en-US"/>
          </a:p>
        </p:txBody>
      </p:sp>
    </p:spTree>
    <p:extLst>
      <p:ext uri="{BB962C8B-B14F-4D97-AF65-F5344CB8AC3E}">
        <p14:creationId xmlns:p14="http://schemas.microsoft.com/office/powerpoint/2010/main" val="3721013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 explanatory slide </a:t>
            </a:r>
          </a:p>
          <a:p>
            <a:endParaRPr lang="en-US" dirty="0" smtClean="0"/>
          </a:p>
          <a:p>
            <a:r>
              <a:rPr lang="en-US" b="1" dirty="0" smtClean="0"/>
              <a:t>Internal Communications  </a:t>
            </a:r>
            <a:r>
              <a:rPr lang="en-US" dirty="0" smtClean="0"/>
              <a:t>- How do you communicate within the school (students, faculty, staff, administration)? Police radio dispatch, cell phones, messaging systems, message boards, intercom systems, web-sites, social media, printed materials… </a:t>
            </a:r>
            <a:r>
              <a:rPr lang="en-US" dirty="0" err="1" smtClean="0"/>
              <a:t>ect</a:t>
            </a:r>
            <a:r>
              <a:rPr lang="en-US" dirty="0" smtClean="0"/>
              <a:t>. </a:t>
            </a:r>
          </a:p>
          <a:p>
            <a:endParaRPr lang="en-US" dirty="0" smtClean="0"/>
          </a:p>
          <a:p>
            <a:r>
              <a:rPr lang="en-US" b="1" dirty="0" smtClean="0"/>
              <a:t>External Communications </a:t>
            </a:r>
            <a:r>
              <a:rPr lang="en-US" dirty="0" smtClean="0"/>
              <a:t>– how do you communicate with the outside world? (Parents, Citizens/Public, other government entities, the PRESS!)</a:t>
            </a:r>
            <a:r>
              <a:rPr lang="en-US" baseline="0" dirty="0" smtClean="0"/>
              <a:t> web-sites, social media, telephones..</a:t>
            </a:r>
            <a:r>
              <a:rPr lang="en-US" baseline="0" dirty="0" err="1" smtClean="0"/>
              <a:t>ect</a:t>
            </a:r>
            <a:r>
              <a:rPr lang="en-US" baseline="0" dirty="0" smtClean="0"/>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t>12</a:t>
            </a:fld>
            <a:endParaRPr lang="en-US"/>
          </a:p>
        </p:txBody>
      </p:sp>
    </p:spTree>
    <p:extLst>
      <p:ext uri="{BB962C8B-B14F-4D97-AF65-F5344CB8AC3E}">
        <p14:creationId xmlns:p14="http://schemas.microsoft.com/office/powerpoint/2010/main" val="4294846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 explanatory slide </a:t>
            </a:r>
          </a:p>
          <a:p>
            <a:endParaRPr lang="en-US" dirty="0" smtClean="0"/>
          </a:p>
          <a:p>
            <a:r>
              <a:rPr lang="en-US" b="1" dirty="0" smtClean="0"/>
              <a:t>Emergency Telecommunications</a:t>
            </a:r>
            <a:r>
              <a:rPr lang="en-US" dirty="0" smtClean="0"/>
              <a:t> –what systems do the SBLEs have in place at their schools? Police Dispatch 24/7, Emergency Alert systems…other?</a:t>
            </a:r>
          </a:p>
          <a:p>
            <a:endParaRPr lang="en-US" dirty="0" smtClean="0"/>
          </a:p>
          <a:p>
            <a:r>
              <a:rPr lang="en-US" b="1" dirty="0" smtClean="0"/>
              <a:t>Public Information  - </a:t>
            </a:r>
            <a:r>
              <a:rPr lang="en-US" dirty="0" smtClean="0"/>
              <a:t>How do the SBLEs</a:t>
            </a:r>
            <a:r>
              <a:rPr lang="en-US" baseline="0" dirty="0" smtClean="0"/>
              <a:t> and the Independent School district/Local School communicate wit the general public?</a:t>
            </a:r>
            <a:endParaRPr lang="en-US" dirty="0" smtClean="0"/>
          </a:p>
          <a:p>
            <a:endParaRPr lang="en-US" dirty="0" smtClean="0"/>
          </a:p>
          <a:p>
            <a:r>
              <a:rPr lang="en-US" b="1" dirty="0" smtClean="0"/>
              <a:t>Web-Site Development and Application/Social Media –</a:t>
            </a:r>
            <a:r>
              <a:rPr lang="en-US" b="0" dirty="0" smtClean="0"/>
              <a:t> This is a powerful tool for interactive communications with the campus community and the public. Web sites can be used as</a:t>
            </a:r>
            <a:r>
              <a:rPr lang="en-US" b="0" baseline="0" dirty="0" smtClean="0"/>
              <a:t> a portal for parents to go to during emergencies to get information and directions about the incident, the steps being taken to protect and care for students, and the reunification location where parents should go to collect their students. These sites can also be used as a means to communicate with students about safety and security and for students and parents to report concerns. </a:t>
            </a:r>
            <a:endParaRPr lang="en-US" b="1" dirty="0" smtClean="0"/>
          </a:p>
          <a:p>
            <a:endParaRPr lang="en-US" dirty="0"/>
          </a:p>
        </p:txBody>
      </p:sp>
      <p:sp>
        <p:nvSpPr>
          <p:cNvPr id="4" name="Slide Number Placeholder 3"/>
          <p:cNvSpPr>
            <a:spLocks noGrp="1"/>
          </p:cNvSpPr>
          <p:nvPr>
            <p:ph type="sldNum" sz="quarter" idx="10"/>
          </p:nvPr>
        </p:nvSpPr>
        <p:spPr/>
        <p:txBody>
          <a:bodyPr/>
          <a:lstStyle/>
          <a:p>
            <a:fld id="{547613F4-06E0-46BF-A2FF-1CDF8176116F}" type="slidenum">
              <a:rPr lang="en-US" smtClean="0"/>
              <a:t>13</a:t>
            </a:fld>
            <a:endParaRPr lang="en-US"/>
          </a:p>
        </p:txBody>
      </p:sp>
    </p:spTree>
    <p:extLst>
      <p:ext uri="{BB962C8B-B14F-4D97-AF65-F5344CB8AC3E}">
        <p14:creationId xmlns:p14="http://schemas.microsoft.com/office/powerpoint/2010/main" val="2051503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441576" y="152400"/>
            <a:ext cx="7391400" cy="2003425"/>
          </a:xfrm>
        </p:spPr>
        <p:txBody>
          <a:bodyPr anchor="b"/>
          <a:lstStyle>
            <a:lvl1pPr algn="l">
              <a:defRPr b="1" baseline="0">
                <a:solidFill>
                  <a:srgbClr val="531E1D"/>
                </a:solidFill>
              </a:defRPr>
            </a:lvl1pPr>
          </a:lstStyle>
          <a:p>
            <a:r>
              <a:rPr lang="en-US" dirty="0" smtClean="0"/>
              <a:t>Presentation Name</a:t>
            </a:r>
            <a:endParaRPr lang="en-US" dirty="0"/>
          </a:p>
        </p:txBody>
      </p:sp>
      <p:sp>
        <p:nvSpPr>
          <p:cNvPr id="3" name="Subtitle 2"/>
          <p:cNvSpPr>
            <a:spLocks noGrp="1"/>
          </p:cNvSpPr>
          <p:nvPr>
            <p:ph type="subTitle" idx="1" hasCustomPrompt="1"/>
          </p:nvPr>
        </p:nvSpPr>
        <p:spPr>
          <a:xfrm>
            <a:off x="1441576" y="2362200"/>
            <a:ext cx="7391400" cy="533400"/>
          </a:xfrm>
        </p:spPr>
        <p:txBody>
          <a:bodyPr>
            <a:normAutofit/>
          </a:bodyPr>
          <a:lstStyle>
            <a:lvl1pPr marL="0" indent="0" algn="l">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8" name="Rectangle 7"/>
          <p:cNvSpPr/>
          <p:nvPr userDrawn="1"/>
        </p:nvSpPr>
        <p:spPr>
          <a:xfrm>
            <a:off x="0" y="0"/>
            <a:ext cx="1219200" cy="6858000"/>
          </a:xfrm>
          <a:prstGeom prst="rect">
            <a:avLst/>
          </a:prstGeom>
          <a:solidFill>
            <a:srgbClr val="531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75954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41394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17048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434460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4856588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19595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96271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175922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44749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6051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911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067483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86137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524000"/>
            <a:ext cx="822960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6553200"/>
            <a:ext cx="9144000" cy="304800"/>
          </a:xfrm>
          <a:prstGeom prst="rect">
            <a:avLst/>
          </a:prstGeom>
          <a:solidFill>
            <a:srgbClr val="531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76200"/>
          </a:xfrm>
          <a:prstGeom prst="rect">
            <a:avLst/>
          </a:prstGeom>
          <a:solidFill>
            <a:srgbClr val="531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6386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rgbClr val="531E1D"/>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531E1D"/>
        </a:buClr>
        <a:buFont typeface="Wingdings" pitchFamily="2" charset="2"/>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531E1D"/>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Clr>
          <a:srgbClr val="531E1D"/>
        </a:buClr>
        <a:buFont typeface="Wingdings" pitchFamily="2" charset="2"/>
        <a:buChar char="§"/>
        <a:defRPr sz="24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Clr>
          <a:srgbClr val="531E1D"/>
        </a:buClr>
        <a:buFont typeface="Wingdings" pitchFamily="2" charset="2"/>
        <a:buChar char="§"/>
        <a:defRPr sz="20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rgbClr val="531E1D"/>
        </a:buClr>
        <a:buFont typeface="Wingdings" pitchFamily="2" charset="2"/>
        <a:buChar char="§"/>
        <a:defRPr sz="20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alerrt.or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52400"/>
            <a:ext cx="7391400" cy="2057400"/>
          </a:xfrm>
        </p:spPr>
        <p:txBody>
          <a:bodyPr anchor="b">
            <a:normAutofit/>
          </a:bodyPr>
          <a:lstStyle/>
          <a:p>
            <a:r>
              <a:rPr lang="en-US" dirty="0" smtClean="0"/>
              <a:t>Prevention and Response to Active Shooter/Killer</a:t>
            </a:r>
            <a:endParaRPr lang="en-US" dirty="0"/>
          </a:p>
        </p:txBody>
      </p:sp>
      <p:sp>
        <p:nvSpPr>
          <p:cNvPr id="3" name="Subtitle 2"/>
          <p:cNvSpPr>
            <a:spLocks noGrp="1"/>
          </p:cNvSpPr>
          <p:nvPr>
            <p:ph type="subTitle" idx="1"/>
          </p:nvPr>
        </p:nvSpPr>
        <p:spPr>
          <a:xfrm>
            <a:off x="1447800" y="2438400"/>
            <a:ext cx="7391400" cy="609600"/>
          </a:xfrm>
        </p:spPr>
        <p:txBody>
          <a:bodyPr/>
          <a:lstStyle/>
          <a:p>
            <a:r>
              <a:rPr lang="en-US" dirty="0" smtClean="0"/>
              <a:t>Instructor</a:t>
            </a:r>
            <a:endParaRPr lang="en-US" dirty="0"/>
          </a:p>
        </p:txBody>
      </p:sp>
    </p:spTree>
    <p:extLst>
      <p:ext uri="{BB962C8B-B14F-4D97-AF65-F5344CB8AC3E}">
        <p14:creationId xmlns:p14="http://schemas.microsoft.com/office/powerpoint/2010/main" val="276831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Safety/Security</a:t>
            </a:r>
          </a:p>
        </p:txBody>
      </p:sp>
      <p:sp>
        <p:nvSpPr>
          <p:cNvPr id="5" name="Content Placeholder 4"/>
          <p:cNvSpPr>
            <a:spLocks noGrp="1"/>
          </p:cNvSpPr>
          <p:nvPr>
            <p:ph idx="1"/>
          </p:nvPr>
        </p:nvSpPr>
        <p:spPr/>
        <p:txBody>
          <a:bodyPr>
            <a:normAutofit fontScale="92500" lnSpcReduction="10000"/>
          </a:bodyPr>
          <a:lstStyle/>
          <a:p>
            <a:r>
              <a:rPr lang="en-US" dirty="0"/>
              <a:t>General Safety/Security Environment</a:t>
            </a:r>
          </a:p>
          <a:p>
            <a:pPr marL="0" indent="0">
              <a:buNone/>
            </a:pPr>
            <a:endParaRPr lang="en-US" dirty="0"/>
          </a:p>
          <a:p>
            <a:r>
              <a:rPr lang="en-US" dirty="0"/>
              <a:t>Fire/Emergency Medical</a:t>
            </a:r>
          </a:p>
          <a:p>
            <a:pPr marL="0" indent="0">
              <a:buNone/>
            </a:pPr>
            <a:endParaRPr lang="en-US" dirty="0"/>
          </a:p>
          <a:p>
            <a:r>
              <a:rPr lang="en-US" dirty="0"/>
              <a:t>CCTV Surveillance/Alarms/Monitoring</a:t>
            </a:r>
          </a:p>
          <a:p>
            <a:pPr marL="0" indent="0">
              <a:buNone/>
            </a:pPr>
            <a:endParaRPr lang="en-US" dirty="0"/>
          </a:p>
          <a:p>
            <a:r>
              <a:rPr lang="en-US" dirty="0"/>
              <a:t>Architecture/Landscaping</a:t>
            </a:r>
          </a:p>
          <a:p>
            <a:pPr marL="0" indent="0">
              <a:buNone/>
            </a:pPr>
            <a:endParaRPr lang="en-US" dirty="0"/>
          </a:p>
          <a:p>
            <a:r>
              <a:rPr lang="en-US" dirty="0"/>
              <a:t>Access Control</a:t>
            </a:r>
          </a:p>
          <a:p>
            <a:pPr marL="0" indent="0">
              <a:buNone/>
            </a:pPr>
            <a:endParaRPr lang="en-US" dirty="0"/>
          </a:p>
        </p:txBody>
      </p:sp>
    </p:spTree>
    <p:extLst>
      <p:ext uri="{BB962C8B-B14F-4D97-AF65-F5344CB8AC3E}">
        <p14:creationId xmlns:p14="http://schemas.microsoft.com/office/powerpoint/2010/main" val="4278179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 Safety/Security</a:t>
            </a:r>
          </a:p>
        </p:txBody>
      </p:sp>
      <p:sp>
        <p:nvSpPr>
          <p:cNvPr id="3" name="Content Placeholder 2"/>
          <p:cNvSpPr>
            <a:spLocks noGrp="1"/>
          </p:cNvSpPr>
          <p:nvPr>
            <p:ph idx="1"/>
          </p:nvPr>
        </p:nvSpPr>
        <p:spPr/>
        <p:txBody>
          <a:bodyPr/>
          <a:lstStyle/>
          <a:p>
            <a:r>
              <a:rPr lang="en-US" dirty="0"/>
              <a:t>Situational Awareness</a:t>
            </a:r>
          </a:p>
          <a:p>
            <a:pPr marL="0" indent="0">
              <a:buNone/>
            </a:pPr>
            <a:endParaRPr lang="en-US" dirty="0"/>
          </a:p>
          <a:p>
            <a:r>
              <a:rPr lang="en-US" dirty="0"/>
              <a:t>Active Empowerment</a:t>
            </a:r>
          </a:p>
          <a:p>
            <a:pPr marL="0" indent="0">
              <a:buNone/>
            </a:pPr>
            <a:endParaRPr lang="en-US" dirty="0"/>
          </a:p>
          <a:p>
            <a:r>
              <a:rPr lang="en-US" dirty="0"/>
              <a:t>Effective Communications</a:t>
            </a:r>
          </a:p>
          <a:p>
            <a:pPr marL="0" indent="0">
              <a:buNone/>
            </a:pPr>
            <a:endParaRPr lang="en-US" dirty="0"/>
          </a:p>
        </p:txBody>
      </p:sp>
    </p:spTree>
    <p:extLst>
      <p:ext uri="{BB962C8B-B14F-4D97-AF65-F5344CB8AC3E}">
        <p14:creationId xmlns:p14="http://schemas.microsoft.com/office/powerpoint/2010/main" val="455513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Philosophy</a:t>
            </a:r>
          </a:p>
        </p:txBody>
      </p:sp>
      <p:sp>
        <p:nvSpPr>
          <p:cNvPr id="3" name="Content Placeholder 2"/>
          <p:cNvSpPr>
            <a:spLocks noGrp="1"/>
          </p:cNvSpPr>
          <p:nvPr>
            <p:ph idx="1"/>
          </p:nvPr>
        </p:nvSpPr>
        <p:spPr/>
        <p:txBody>
          <a:bodyPr/>
          <a:lstStyle/>
          <a:p>
            <a:pPr marL="0" indent="0">
              <a:buNone/>
            </a:pPr>
            <a:r>
              <a:rPr lang="en-US" dirty="0"/>
              <a:t>Ensure Effectiveness of:</a:t>
            </a:r>
          </a:p>
          <a:p>
            <a:pPr marL="0" indent="0">
              <a:buNone/>
            </a:pPr>
            <a:endParaRPr lang="en-US" dirty="0"/>
          </a:p>
          <a:p>
            <a:r>
              <a:rPr lang="en-US" dirty="0"/>
              <a:t>Internal Communications </a:t>
            </a:r>
          </a:p>
          <a:p>
            <a:pPr marL="0" indent="0">
              <a:buNone/>
            </a:pPr>
            <a:endParaRPr lang="en-US" dirty="0"/>
          </a:p>
          <a:p>
            <a:r>
              <a:rPr lang="en-US" dirty="0"/>
              <a:t>External Communications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66116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a:t>
            </a:r>
          </a:p>
        </p:txBody>
      </p:sp>
      <p:sp>
        <p:nvSpPr>
          <p:cNvPr id="3" name="Content Placeholder 2"/>
          <p:cNvSpPr>
            <a:spLocks noGrp="1"/>
          </p:cNvSpPr>
          <p:nvPr>
            <p:ph idx="1"/>
          </p:nvPr>
        </p:nvSpPr>
        <p:spPr/>
        <p:txBody>
          <a:bodyPr/>
          <a:lstStyle/>
          <a:p>
            <a:r>
              <a:rPr lang="en-US" dirty="0"/>
              <a:t>Emergency Telecommunications</a:t>
            </a:r>
          </a:p>
          <a:p>
            <a:endParaRPr lang="en-US" dirty="0"/>
          </a:p>
          <a:p>
            <a:r>
              <a:rPr lang="en-US" dirty="0"/>
              <a:t>Public Information </a:t>
            </a:r>
          </a:p>
          <a:p>
            <a:endParaRPr lang="en-US" dirty="0"/>
          </a:p>
          <a:p>
            <a:r>
              <a:rPr lang="en-US" dirty="0"/>
              <a:t>Web-Site Development and Application</a:t>
            </a:r>
          </a:p>
          <a:p>
            <a:endParaRPr lang="en-US" dirty="0"/>
          </a:p>
          <a:p>
            <a:r>
              <a:rPr lang="en-US" dirty="0" smtClean="0"/>
              <a:t>Social </a:t>
            </a:r>
            <a:r>
              <a:rPr lang="en-US" dirty="0"/>
              <a:t>Media</a:t>
            </a:r>
          </a:p>
          <a:p>
            <a:pPr marL="0" indent="0">
              <a:buNone/>
            </a:pPr>
            <a:endParaRPr lang="en-US" dirty="0"/>
          </a:p>
        </p:txBody>
      </p:sp>
    </p:spTree>
    <p:extLst>
      <p:ext uri="{BB962C8B-B14F-4D97-AF65-F5344CB8AC3E}">
        <p14:creationId xmlns:p14="http://schemas.microsoft.com/office/powerpoint/2010/main" val="1258229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Communications</a:t>
            </a:r>
          </a:p>
        </p:txBody>
      </p:sp>
      <p:sp>
        <p:nvSpPr>
          <p:cNvPr id="3" name="Content Placeholder 2"/>
          <p:cNvSpPr>
            <a:spLocks noGrp="1"/>
          </p:cNvSpPr>
          <p:nvPr>
            <p:ph idx="1"/>
          </p:nvPr>
        </p:nvSpPr>
        <p:spPr/>
        <p:txBody>
          <a:bodyPr/>
          <a:lstStyle/>
          <a:p>
            <a:r>
              <a:rPr lang="en-US" dirty="0"/>
              <a:t>Redundancy</a:t>
            </a:r>
          </a:p>
          <a:p>
            <a:r>
              <a:rPr lang="en-US" dirty="0"/>
              <a:t>Regular Testing</a:t>
            </a:r>
          </a:p>
          <a:p>
            <a:r>
              <a:rPr lang="en-US" dirty="0"/>
              <a:t>Automatic Enrollment</a:t>
            </a:r>
          </a:p>
          <a:p>
            <a:r>
              <a:rPr lang="en-US" dirty="0"/>
              <a:t>Staff Training</a:t>
            </a:r>
          </a:p>
          <a:p>
            <a:r>
              <a:rPr lang="en-US" dirty="0"/>
              <a:t>Timely</a:t>
            </a:r>
          </a:p>
          <a:p>
            <a:r>
              <a:rPr lang="en-US" dirty="0"/>
              <a:t>Target Specific</a:t>
            </a:r>
          </a:p>
          <a:p>
            <a:r>
              <a:rPr lang="en-US" dirty="0"/>
              <a:t>Secure</a:t>
            </a:r>
          </a:p>
          <a:p>
            <a:pPr marL="0" indent="0">
              <a:buNone/>
            </a:pPr>
            <a:endParaRPr lang="en-US" dirty="0"/>
          </a:p>
        </p:txBody>
      </p:sp>
    </p:spTree>
    <p:extLst>
      <p:ext uri="{BB962C8B-B14F-4D97-AF65-F5344CB8AC3E}">
        <p14:creationId xmlns:p14="http://schemas.microsoft.com/office/powerpoint/2010/main" val="3671613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Redundancy</a:t>
            </a:r>
          </a:p>
        </p:txBody>
      </p:sp>
      <p:sp>
        <p:nvSpPr>
          <p:cNvPr id="3" name="Content Placeholder 2"/>
          <p:cNvSpPr>
            <a:spLocks noGrp="1"/>
          </p:cNvSpPr>
          <p:nvPr>
            <p:ph idx="1"/>
          </p:nvPr>
        </p:nvSpPr>
        <p:spPr/>
        <p:txBody>
          <a:bodyPr/>
          <a:lstStyle/>
          <a:p>
            <a:r>
              <a:rPr lang="en-US" dirty="0"/>
              <a:t>Phone Notification</a:t>
            </a:r>
          </a:p>
          <a:p>
            <a:r>
              <a:rPr lang="en-US" dirty="0"/>
              <a:t>Message Boards</a:t>
            </a:r>
          </a:p>
          <a:p>
            <a:r>
              <a:rPr lang="en-US" dirty="0"/>
              <a:t>Voice Notification</a:t>
            </a:r>
          </a:p>
          <a:p>
            <a:r>
              <a:rPr lang="en-US" dirty="0"/>
              <a:t>Computer Network Notification</a:t>
            </a:r>
          </a:p>
          <a:p>
            <a:r>
              <a:rPr lang="en-US" dirty="0"/>
              <a:t>Campus TV/Radio</a:t>
            </a:r>
          </a:p>
          <a:p>
            <a:r>
              <a:rPr lang="en-US" dirty="0"/>
              <a:t>Campus Newspapers/News Letters</a:t>
            </a:r>
          </a:p>
          <a:p>
            <a:pPr marL="0" indent="0">
              <a:buNone/>
            </a:pPr>
            <a:endParaRPr lang="en-US" dirty="0"/>
          </a:p>
        </p:txBody>
      </p:sp>
    </p:spTree>
    <p:extLst>
      <p:ext uri="{BB962C8B-B14F-4D97-AF65-F5344CB8AC3E}">
        <p14:creationId xmlns:p14="http://schemas.microsoft.com/office/powerpoint/2010/main" val="2347236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Management</a:t>
            </a:r>
          </a:p>
        </p:txBody>
      </p:sp>
      <p:sp>
        <p:nvSpPr>
          <p:cNvPr id="3" name="Content Placeholder 2"/>
          <p:cNvSpPr>
            <a:spLocks noGrp="1"/>
          </p:cNvSpPr>
          <p:nvPr>
            <p:ph idx="1"/>
          </p:nvPr>
        </p:nvSpPr>
        <p:spPr/>
        <p:txBody>
          <a:bodyPr/>
          <a:lstStyle/>
          <a:p>
            <a:pPr marL="0" indent="0">
              <a:buNone/>
            </a:pPr>
            <a:r>
              <a:rPr lang="en-US" dirty="0"/>
              <a:t>“All Hazards” or “</a:t>
            </a:r>
            <a:r>
              <a:rPr lang="en-US" dirty="0" smtClean="0"/>
              <a:t>Multi-Hazard</a:t>
            </a:r>
            <a:r>
              <a:rPr lang="en-US" dirty="0"/>
              <a:t>” </a:t>
            </a:r>
            <a:r>
              <a:rPr lang="en-US" dirty="0" smtClean="0"/>
              <a:t>approach</a:t>
            </a:r>
          </a:p>
          <a:p>
            <a:r>
              <a:rPr lang="en-US" dirty="0" smtClean="0"/>
              <a:t>Planning</a:t>
            </a:r>
            <a:endParaRPr lang="en-US" dirty="0"/>
          </a:p>
          <a:p>
            <a:r>
              <a:rPr lang="en-US" dirty="0"/>
              <a:t>Training </a:t>
            </a:r>
          </a:p>
          <a:p>
            <a:r>
              <a:rPr lang="en-US" dirty="0" smtClean="0"/>
              <a:t>Exercising</a:t>
            </a: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2438400"/>
            <a:ext cx="4648200" cy="3486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24086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Operations Center</a:t>
            </a:r>
          </a:p>
        </p:txBody>
      </p:sp>
      <p:sp>
        <p:nvSpPr>
          <p:cNvPr id="3" name="Content Placeholder 2"/>
          <p:cNvSpPr>
            <a:spLocks noGrp="1"/>
          </p:cNvSpPr>
          <p:nvPr>
            <p:ph idx="1"/>
          </p:nvPr>
        </p:nvSpPr>
        <p:spPr/>
        <p:txBody>
          <a:bodyPr/>
          <a:lstStyle/>
          <a:p>
            <a:r>
              <a:rPr lang="en-US" dirty="0"/>
              <a:t>Location Identified</a:t>
            </a:r>
          </a:p>
          <a:p>
            <a:r>
              <a:rPr lang="en-US" dirty="0"/>
              <a:t>Power and Utilities</a:t>
            </a:r>
          </a:p>
          <a:p>
            <a:r>
              <a:rPr lang="en-US" dirty="0"/>
              <a:t>Communication</a:t>
            </a:r>
          </a:p>
          <a:p>
            <a:r>
              <a:rPr lang="en-US" dirty="0"/>
              <a:t>Security</a:t>
            </a:r>
          </a:p>
          <a:p>
            <a:r>
              <a:rPr lang="en-US" dirty="0"/>
              <a:t>Emergency Management (NIMS/ICS)</a:t>
            </a:r>
          </a:p>
          <a:p>
            <a:pPr marL="0" indent="0">
              <a:buNone/>
            </a:pPr>
            <a:endParaRPr lang="en-US" dirty="0"/>
          </a:p>
        </p:txBody>
      </p:sp>
    </p:spTree>
    <p:extLst>
      <p:ext uri="{BB962C8B-B14F-4D97-AF65-F5344CB8AC3E}">
        <p14:creationId xmlns:p14="http://schemas.microsoft.com/office/powerpoint/2010/main" val="2884868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Understanding the Threat</a:t>
            </a:r>
            <a:br>
              <a:rPr lang="en-US" dirty="0"/>
            </a:br>
            <a:r>
              <a:rPr lang="en-US" dirty="0"/>
              <a:t> (Active Shooter/ Killer)</a:t>
            </a:r>
          </a:p>
        </p:txBody>
      </p:sp>
      <p:sp>
        <p:nvSpPr>
          <p:cNvPr id="3" name="Content Placeholder 2"/>
          <p:cNvSpPr>
            <a:spLocks noGrp="1"/>
          </p:cNvSpPr>
          <p:nvPr>
            <p:ph idx="1"/>
          </p:nvPr>
        </p:nvSpPr>
        <p:spPr/>
        <p:txBody>
          <a:bodyPr/>
          <a:lstStyle/>
          <a:p>
            <a:pPr marL="0" indent="0">
              <a:buNone/>
            </a:pPr>
            <a:r>
              <a:rPr lang="en-US" dirty="0" smtClean="0"/>
              <a:t>What </a:t>
            </a:r>
            <a:r>
              <a:rPr lang="en-US" dirty="0"/>
              <a:t>is the “profile” of a school shooter/killer?</a:t>
            </a: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2743200"/>
            <a:ext cx="5181600" cy="34391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78700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Size Does Not Fit All</a:t>
            </a:r>
          </a:p>
        </p:txBody>
      </p:sp>
      <p:sp>
        <p:nvSpPr>
          <p:cNvPr id="3" name="Content Placeholder 2"/>
          <p:cNvSpPr>
            <a:spLocks noGrp="1"/>
          </p:cNvSpPr>
          <p:nvPr>
            <p:ph idx="1"/>
          </p:nvPr>
        </p:nvSpPr>
        <p:spPr/>
        <p:txBody>
          <a:bodyPr>
            <a:normAutofit fontScale="85000" lnSpcReduction="20000"/>
          </a:bodyPr>
          <a:lstStyle/>
          <a:p>
            <a:r>
              <a:rPr lang="en-US" dirty="0"/>
              <a:t>Focus on Tactics… Not Who it Might Be</a:t>
            </a:r>
          </a:p>
          <a:p>
            <a:endParaRPr lang="en-US" dirty="0"/>
          </a:p>
          <a:p>
            <a:r>
              <a:rPr lang="en-US" dirty="0"/>
              <a:t>Limited Number of Tactics </a:t>
            </a:r>
          </a:p>
          <a:p>
            <a:endParaRPr lang="en-US" dirty="0"/>
          </a:p>
          <a:p>
            <a:r>
              <a:rPr lang="en-US" dirty="0"/>
              <a:t>Target Often Dictates Tactics</a:t>
            </a:r>
          </a:p>
          <a:p>
            <a:endParaRPr lang="en-US" dirty="0"/>
          </a:p>
          <a:p>
            <a:r>
              <a:rPr lang="en-US" dirty="0"/>
              <a:t>Understand the Goals of the Attack</a:t>
            </a:r>
          </a:p>
          <a:p>
            <a:endParaRPr lang="en-US" dirty="0"/>
          </a:p>
          <a:p>
            <a:pPr marL="0" indent="0">
              <a:buNone/>
            </a:pPr>
            <a:endParaRPr lang="en-US" dirty="0"/>
          </a:p>
          <a:p>
            <a:endParaRPr lang="en-US" dirty="0"/>
          </a:p>
          <a:p>
            <a:pPr marL="0" indent="0" algn="r">
              <a:buNone/>
            </a:pPr>
            <a:r>
              <a:rPr lang="en-US" sz="2100" dirty="0" smtClean="0"/>
              <a:t>-John </a:t>
            </a:r>
            <a:r>
              <a:rPr lang="en-US" sz="2100" dirty="0" err="1"/>
              <a:t>Giduck</a:t>
            </a:r>
            <a:r>
              <a:rPr lang="en-US" sz="2100" dirty="0"/>
              <a:t> (</a:t>
            </a:r>
            <a:r>
              <a:rPr lang="en-US" sz="2100" dirty="0" smtClean="0"/>
              <a:t>2010)</a:t>
            </a:r>
            <a:endParaRPr lang="en-US" sz="2100" dirty="0"/>
          </a:p>
        </p:txBody>
      </p:sp>
    </p:spTree>
    <p:extLst>
      <p:ext uri="{BB962C8B-B14F-4D97-AF65-F5344CB8AC3E}">
        <p14:creationId xmlns:p14="http://schemas.microsoft.com/office/powerpoint/2010/main" val="3526653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524000"/>
            <a:ext cx="8229600" cy="4800600"/>
          </a:xfrm>
        </p:spPr>
        <p:txBody>
          <a:bodyPr/>
          <a:lstStyle/>
          <a:p>
            <a:pPr marL="0" indent="0">
              <a:buNone/>
            </a:pPr>
            <a:r>
              <a:rPr lang="en-US" dirty="0"/>
              <a:t>“The first problem is not what we do when the bad guys get into the classroom, but rather how we keep them out in the first place.” </a:t>
            </a:r>
          </a:p>
          <a:p>
            <a:endParaRPr lang="en-US" dirty="0"/>
          </a:p>
          <a:p>
            <a:pPr marL="0" indent="0">
              <a:buNone/>
            </a:pPr>
            <a:r>
              <a:rPr lang="en-US" dirty="0"/>
              <a:t>“Once the bad guy gets into the classroom, we are left with nothing but bad options</a:t>
            </a:r>
            <a:r>
              <a:rPr lang="en-US" dirty="0" smtClean="0"/>
              <a:t>.’</a:t>
            </a:r>
          </a:p>
          <a:p>
            <a:pPr marL="0" indent="0">
              <a:buNone/>
            </a:pPr>
            <a:endParaRPr lang="en-US" dirty="0"/>
          </a:p>
          <a:p>
            <a:pPr marL="0" indent="0" algn="r">
              <a:buNone/>
            </a:pPr>
            <a:r>
              <a:rPr lang="en-US" sz="1800" dirty="0"/>
              <a:t>- Lt. Col. Dave Grossman</a:t>
            </a:r>
          </a:p>
          <a:p>
            <a:endParaRPr lang="en-US" dirty="0"/>
          </a:p>
        </p:txBody>
      </p:sp>
    </p:spTree>
    <p:extLst>
      <p:ext uri="{BB962C8B-B14F-4D97-AF65-F5344CB8AC3E}">
        <p14:creationId xmlns:p14="http://schemas.microsoft.com/office/powerpoint/2010/main" val="2748635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Understanding the Threat</a:t>
            </a:r>
            <a:br>
              <a:rPr lang="en-US" dirty="0"/>
            </a:br>
            <a:r>
              <a:rPr lang="en-US" dirty="0"/>
              <a:t> (Active Shooter/ Killer)</a:t>
            </a:r>
          </a:p>
        </p:txBody>
      </p:sp>
      <p:sp>
        <p:nvSpPr>
          <p:cNvPr id="3" name="Content Placeholder 2"/>
          <p:cNvSpPr>
            <a:spLocks noGrp="1"/>
          </p:cNvSpPr>
          <p:nvPr>
            <p:ph idx="1"/>
          </p:nvPr>
        </p:nvSpPr>
        <p:spPr/>
        <p:txBody>
          <a:bodyPr/>
          <a:lstStyle/>
          <a:p>
            <a:r>
              <a:rPr lang="en-US" dirty="0"/>
              <a:t>Single Student Shooter</a:t>
            </a:r>
          </a:p>
          <a:p>
            <a:r>
              <a:rPr lang="en-US" dirty="0" smtClean="0"/>
              <a:t>Low # </a:t>
            </a:r>
            <a:r>
              <a:rPr lang="en-US" dirty="0"/>
              <a:t>Student Shooters</a:t>
            </a:r>
          </a:p>
          <a:p>
            <a:r>
              <a:rPr lang="en-US" dirty="0"/>
              <a:t>High #/Multiple Student Shooters</a:t>
            </a:r>
          </a:p>
          <a:p>
            <a:r>
              <a:rPr lang="en-US" dirty="0"/>
              <a:t>Young Adult Shooter</a:t>
            </a:r>
          </a:p>
          <a:p>
            <a:r>
              <a:rPr lang="en-US" dirty="0"/>
              <a:t>Adult Shooter</a:t>
            </a:r>
          </a:p>
          <a:p>
            <a:r>
              <a:rPr lang="en-US" dirty="0"/>
              <a:t>Terrorist  Attack (Al-Qaeda)</a:t>
            </a:r>
          </a:p>
          <a:p>
            <a:pPr marL="0" indent="0">
              <a:buNone/>
            </a:pPr>
            <a:endParaRPr lang="en-US" dirty="0"/>
          </a:p>
        </p:txBody>
      </p:sp>
    </p:spTree>
    <p:extLst>
      <p:ext uri="{BB962C8B-B14F-4D97-AF65-F5344CB8AC3E}">
        <p14:creationId xmlns:p14="http://schemas.microsoft.com/office/powerpoint/2010/main" val="140284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Attack Methods</a:t>
            </a:r>
          </a:p>
        </p:txBody>
      </p:sp>
      <p:sp>
        <p:nvSpPr>
          <p:cNvPr id="3" name="Content Placeholder 2"/>
          <p:cNvSpPr>
            <a:spLocks noGrp="1"/>
          </p:cNvSpPr>
          <p:nvPr>
            <p:ph idx="1"/>
          </p:nvPr>
        </p:nvSpPr>
        <p:spPr/>
        <p:txBody>
          <a:bodyPr>
            <a:normAutofit fontScale="92500" lnSpcReduction="10000"/>
          </a:bodyPr>
          <a:lstStyle/>
          <a:p>
            <a:r>
              <a:rPr lang="en-US" dirty="0"/>
              <a:t>Active </a:t>
            </a:r>
            <a:r>
              <a:rPr lang="en-US" dirty="0" smtClean="0"/>
              <a:t>Shooter/Decimation  </a:t>
            </a:r>
            <a:r>
              <a:rPr lang="en-US" dirty="0"/>
              <a:t>Assault (Columbine/Virginia Tech) </a:t>
            </a:r>
            <a:r>
              <a:rPr lang="en-US" dirty="0" smtClean="0"/>
              <a:t>“</a:t>
            </a:r>
            <a:r>
              <a:rPr lang="en-US" dirty="0"/>
              <a:t>Enthusiastic Amateurs” </a:t>
            </a:r>
          </a:p>
          <a:p>
            <a:endParaRPr lang="en-US" dirty="0"/>
          </a:p>
          <a:p>
            <a:r>
              <a:rPr lang="en-US" dirty="0"/>
              <a:t>Mass Hostage Siege (</a:t>
            </a:r>
            <a:r>
              <a:rPr lang="en-US" dirty="0" err="1"/>
              <a:t>Beslan</a:t>
            </a:r>
            <a:r>
              <a:rPr lang="en-US" dirty="0"/>
              <a:t>)</a:t>
            </a:r>
          </a:p>
          <a:p>
            <a:endParaRPr lang="en-US" dirty="0"/>
          </a:p>
          <a:p>
            <a:r>
              <a:rPr lang="en-US" dirty="0"/>
              <a:t>Hybrid/Synergy (9-11)</a:t>
            </a:r>
          </a:p>
          <a:p>
            <a:endParaRPr lang="en-US" dirty="0"/>
          </a:p>
          <a:p>
            <a:r>
              <a:rPr lang="en-US" dirty="0"/>
              <a:t>Symphonic (Mumbai)</a:t>
            </a:r>
          </a:p>
          <a:p>
            <a:pPr marL="0" indent="0" algn="r">
              <a:buNone/>
            </a:pPr>
            <a:r>
              <a:rPr lang="en-US" sz="1900" dirty="0" smtClean="0"/>
              <a:t>-John </a:t>
            </a:r>
            <a:r>
              <a:rPr lang="en-US" sz="1900" dirty="0" err="1"/>
              <a:t>Giduck</a:t>
            </a:r>
            <a:r>
              <a:rPr lang="en-US" sz="1900" dirty="0"/>
              <a:t>  (</a:t>
            </a:r>
            <a:r>
              <a:rPr lang="en-US" sz="1900" dirty="0" smtClean="0"/>
              <a:t>2010)</a:t>
            </a:r>
            <a:endParaRPr lang="en-US" sz="1900" dirty="0"/>
          </a:p>
        </p:txBody>
      </p:sp>
    </p:spTree>
    <p:extLst>
      <p:ext uri="{BB962C8B-B14F-4D97-AF65-F5344CB8AC3E}">
        <p14:creationId xmlns:p14="http://schemas.microsoft.com/office/powerpoint/2010/main" val="3393493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Single Student Shooter</a:t>
            </a:r>
            <a:br>
              <a:rPr lang="en-US" dirty="0"/>
            </a:br>
            <a:r>
              <a:rPr lang="en-US" dirty="0" smtClean="0"/>
              <a:t>(Examples)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Teen Is Held in Deadly School Shootings; Slayings: 14-year-old boy used high-powered rifle to kill teacher, two students, police say. The violence leaves a tiny Washington community in shock. (Moses Lake, 1996)</a:t>
            </a:r>
          </a:p>
          <a:p>
            <a:pPr marL="0" indent="0">
              <a:buNone/>
            </a:pPr>
            <a:endParaRPr lang="en-US" dirty="0"/>
          </a:p>
          <a:p>
            <a:pPr marL="0" indent="0">
              <a:buNone/>
            </a:pPr>
            <a:endParaRPr lang="en-US" dirty="0"/>
          </a:p>
          <a:p>
            <a:pPr marL="0" indent="0">
              <a:buNone/>
            </a:pPr>
            <a:r>
              <a:rPr lang="en-US" dirty="0"/>
              <a:t>OMAHA, Neb. -- An angry online posting from the 17-year-old boy who opened fire at a Nebraska high school, fatally wounding an assistant principal before later killing himself, offers some clues about why the son of a police detective turned violent a couple of months after transferring there. ( 1/05/2011)</a:t>
            </a:r>
          </a:p>
        </p:txBody>
      </p:sp>
    </p:spTree>
    <p:extLst>
      <p:ext uri="{BB962C8B-B14F-4D97-AF65-F5344CB8AC3E}">
        <p14:creationId xmlns:p14="http://schemas.microsoft.com/office/powerpoint/2010/main" val="2045695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Single Student Shooter</a:t>
            </a:r>
            <a:br>
              <a:rPr lang="en-US" dirty="0"/>
            </a:br>
            <a:r>
              <a:rPr lang="en-US" dirty="0" smtClean="0"/>
              <a:t>(Tactics)</a:t>
            </a:r>
            <a:endParaRPr lang="en-US" dirty="0"/>
          </a:p>
        </p:txBody>
      </p:sp>
      <p:sp>
        <p:nvSpPr>
          <p:cNvPr id="3" name="Content Placeholder 2"/>
          <p:cNvSpPr>
            <a:spLocks noGrp="1"/>
          </p:cNvSpPr>
          <p:nvPr>
            <p:ph idx="1"/>
          </p:nvPr>
        </p:nvSpPr>
        <p:spPr/>
        <p:txBody>
          <a:bodyPr/>
          <a:lstStyle/>
          <a:p>
            <a:r>
              <a:rPr lang="en-US" dirty="0" smtClean="0"/>
              <a:t>Specific Target(s)</a:t>
            </a:r>
          </a:p>
          <a:p>
            <a:pPr marL="0" indent="0">
              <a:buNone/>
            </a:pPr>
            <a:endParaRPr lang="en-US" dirty="0" smtClean="0"/>
          </a:p>
          <a:p>
            <a:r>
              <a:rPr lang="en-US" dirty="0" smtClean="0"/>
              <a:t>May be preceded by a catalytic event such as expulsion/suspension/bullying</a:t>
            </a:r>
          </a:p>
          <a:p>
            <a:pPr marL="0" indent="0">
              <a:buNone/>
            </a:pPr>
            <a:endParaRPr lang="en-US" dirty="0" smtClean="0"/>
          </a:p>
          <a:p>
            <a:r>
              <a:rPr lang="en-US" dirty="0"/>
              <a:t>Not Planning to Fight Police (Suicide)</a:t>
            </a:r>
          </a:p>
          <a:p>
            <a:pPr marL="0" indent="0">
              <a:buNone/>
            </a:pPr>
            <a:endParaRPr lang="en-US" dirty="0"/>
          </a:p>
        </p:txBody>
      </p:sp>
    </p:spTree>
    <p:extLst>
      <p:ext uri="{BB962C8B-B14F-4D97-AF65-F5344CB8AC3E}">
        <p14:creationId xmlns:p14="http://schemas.microsoft.com/office/powerpoint/2010/main" val="1886572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Low# Student </a:t>
            </a:r>
            <a:r>
              <a:rPr lang="en-US" dirty="0" smtClean="0"/>
              <a:t>Shooters</a:t>
            </a:r>
            <a:br>
              <a:rPr lang="en-US" dirty="0" smtClean="0"/>
            </a:br>
            <a:r>
              <a:rPr lang="en-US" dirty="0" smtClean="0"/>
              <a:t>(Example)</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25368" y="1524000"/>
            <a:ext cx="4093264"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4951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High #/Multiple Student Shooters</a:t>
            </a:r>
            <a:br>
              <a:rPr lang="en-US" dirty="0"/>
            </a:br>
            <a:r>
              <a:rPr lang="en-US" dirty="0" smtClean="0"/>
              <a:t>(Examples)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Alaskan boys 'planned school massacre' Six 13-year-olds arrested in Santa Claus town Pupils allegedly plotted to cut power and phone lines.</a:t>
            </a:r>
          </a:p>
          <a:p>
            <a:endParaRPr lang="en-US" dirty="0"/>
          </a:p>
          <a:p>
            <a:r>
              <a:rPr lang="en-US" dirty="0"/>
              <a:t>RIVERTON, Kan. — Five teenagers suspected of plotting a shooting rampage at their high school will stay in custody through the weekend while prosecutors decide whether to file charges, a judge ruled Saturday. </a:t>
            </a:r>
          </a:p>
          <a:p>
            <a:endParaRPr lang="en-US" dirty="0"/>
          </a:p>
        </p:txBody>
      </p:sp>
    </p:spTree>
    <p:extLst>
      <p:ext uri="{BB962C8B-B14F-4D97-AF65-F5344CB8AC3E}">
        <p14:creationId xmlns:p14="http://schemas.microsoft.com/office/powerpoint/2010/main" val="4069273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Student Shooters</a:t>
            </a:r>
          </a:p>
        </p:txBody>
      </p:sp>
      <p:sp>
        <p:nvSpPr>
          <p:cNvPr id="3" name="Content Placeholder 2"/>
          <p:cNvSpPr>
            <a:spLocks noGrp="1"/>
          </p:cNvSpPr>
          <p:nvPr>
            <p:ph idx="1"/>
          </p:nvPr>
        </p:nvSpPr>
        <p:spPr/>
        <p:txBody>
          <a:bodyPr/>
          <a:lstStyle/>
          <a:p>
            <a:r>
              <a:rPr lang="en-US" dirty="0"/>
              <a:t>Use Military Attack Plans</a:t>
            </a:r>
          </a:p>
          <a:p>
            <a:r>
              <a:rPr lang="en-US" dirty="0"/>
              <a:t>Ambush</a:t>
            </a:r>
          </a:p>
          <a:p>
            <a:r>
              <a:rPr lang="en-US" dirty="0"/>
              <a:t>“Hammer and Anvil” Attacks</a:t>
            </a:r>
          </a:p>
          <a:p>
            <a:r>
              <a:rPr lang="en-US" dirty="0"/>
              <a:t>IEDs</a:t>
            </a:r>
          </a:p>
          <a:p>
            <a:r>
              <a:rPr lang="en-US" dirty="0"/>
              <a:t>Use of Rear Guards</a:t>
            </a:r>
          </a:p>
          <a:p>
            <a:r>
              <a:rPr lang="en-US" dirty="0"/>
              <a:t>Predatory Response</a:t>
            </a:r>
          </a:p>
          <a:p>
            <a:pPr marL="0" indent="0">
              <a:buNone/>
            </a:pPr>
            <a:endParaRPr lang="en-US" dirty="0"/>
          </a:p>
        </p:txBody>
      </p:sp>
    </p:spTree>
    <p:extLst>
      <p:ext uri="{BB962C8B-B14F-4D97-AF65-F5344CB8AC3E}">
        <p14:creationId xmlns:p14="http://schemas.microsoft.com/office/powerpoint/2010/main" val="1047450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Young Adult </a:t>
            </a:r>
            <a:r>
              <a:rPr lang="en-US" dirty="0" smtClean="0"/>
              <a:t>Shooter</a:t>
            </a:r>
            <a:br>
              <a:rPr lang="en-US" dirty="0" smtClean="0"/>
            </a:br>
            <a:r>
              <a:rPr lang="en-US" dirty="0" smtClean="0"/>
              <a:t>(Example)</a:t>
            </a:r>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03868" y="1524000"/>
            <a:ext cx="3736263"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356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Young Adult Shooter</a:t>
            </a:r>
            <a:br>
              <a:rPr lang="en-US" dirty="0"/>
            </a:br>
            <a:r>
              <a:rPr lang="en-US" dirty="0" smtClean="0"/>
              <a:t>(Tactics)</a:t>
            </a:r>
            <a:endParaRPr lang="en-US" dirty="0"/>
          </a:p>
        </p:txBody>
      </p:sp>
      <p:sp>
        <p:nvSpPr>
          <p:cNvPr id="3" name="Content Placeholder 2"/>
          <p:cNvSpPr>
            <a:spLocks noGrp="1"/>
          </p:cNvSpPr>
          <p:nvPr>
            <p:ph idx="1"/>
          </p:nvPr>
        </p:nvSpPr>
        <p:spPr/>
        <p:txBody>
          <a:bodyPr>
            <a:normAutofit lnSpcReduction="10000"/>
          </a:bodyPr>
          <a:lstStyle/>
          <a:p>
            <a:r>
              <a:rPr lang="en-US" dirty="0"/>
              <a:t>Hostages Unlikely</a:t>
            </a:r>
          </a:p>
          <a:p>
            <a:endParaRPr lang="en-US" dirty="0"/>
          </a:p>
          <a:p>
            <a:r>
              <a:rPr lang="en-US" dirty="0"/>
              <a:t>Not Planning to Fight Police (Suicide)</a:t>
            </a:r>
          </a:p>
          <a:p>
            <a:endParaRPr lang="en-US" dirty="0"/>
          </a:p>
          <a:p>
            <a:r>
              <a:rPr lang="en-US" dirty="0"/>
              <a:t>Trained on Video Games, Paintball, Range</a:t>
            </a:r>
          </a:p>
          <a:p>
            <a:endParaRPr lang="en-US" dirty="0"/>
          </a:p>
          <a:p>
            <a:pPr algn="r"/>
            <a:r>
              <a:rPr lang="en-US" dirty="0"/>
              <a:t>Looking for a Higher Body Count (killing is easier with age</a:t>
            </a:r>
            <a:r>
              <a:rPr lang="en-US" dirty="0" smtClean="0"/>
              <a:t>)</a:t>
            </a:r>
          </a:p>
          <a:p>
            <a:pPr marL="0" indent="0" algn="r">
              <a:buNone/>
            </a:pPr>
            <a:r>
              <a:rPr lang="en-US" dirty="0" smtClean="0"/>
              <a:t> </a:t>
            </a:r>
            <a:r>
              <a:rPr lang="en-US" sz="1800" dirty="0" smtClean="0"/>
              <a:t>-John </a:t>
            </a:r>
            <a:r>
              <a:rPr lang="en-US" sz="1800" dirty="0" err="1"/>
              <a:t>Giduck</a:t>
            </a:r>
            <a:r>
              <a:rPr lang="en-US" sz="1800" dirty="0"/>
              <a:t>  (2010)</a:t>
            </a:r>
          </a:p>
        </p:txBody>
      </p:sp>
    </p:spTree>
    <p:extLst>
      <p:ext uri="{BB962C8B-B14F-4D97-AF65-F5344CB8AC3E}">
        <p14:creationId xmlns:p14="http://schemas.microsoft.com/office/powerpoint/2010/main" val="1104286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Adult Shooter</a:t>
            </a:r>
            <a:br>
              <a:rPr lang="en-US" dirty="0"/>
            </a:br>
            <a:r>
              <a:rPr lang="en-US" dirty="0" smtClean="0"/>
              <a:t>(Example)</a:t>
            </a:r>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38143" y="1524000"/>
            <a:ext cx="3467714"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528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Terminal Objective</a:t>
            </a:r>
            <a:br>
              <a:rPr lang="en-US" dirty="0" smtClean="0"/>
            </a:br>
            <a:r>
              <a:rPr lang="en-US" dirty="0" smtClean="0"/>
              <a:t>Part I</a:t>
            </a:r>
            <a:endParaRPr lang="en-US" dirty="0"/>
          </a:p>
        </p:txBody>
      </p:sp>
      <p:sp>
        <p:nvSpPr>
          <p:cNvPr id="3" name="Content Placeholder 2"/>
          <p:cNvSpPr>
            <a:spLocks noGrp="1"/>
          </p:cNvSpPr>
          <p:nvPr>
            <p:ph idx="1"/>
          </p:nvPr>
        </p:nvSpPr>
        <p:spPr/>
        <p:txBody>
          <a:bodyPr/>
          <a:lstStyle/>
          <a:p>
            <a:r>
              <a:rPr lang="en-US" dirty="0" smtClean="0"/>
              <a:t>Upon completion of this module, the participant will be able to identify the active shooter/killer threat to schools including the goals and tactics of the attackers. The participant will also be able to describe the emergency management model for prevention and response to an active shooter/killer.</a:t>
            </a:r>
            <a:endParaRPr lang="en-US" dirty="0"/>
          </a:p>
        </p:txBody>
      </p:sp>
    </p:spTree>
    <p:extLst>
      <p:ext uri="{BB962C8B-B14F-4D97-AF65-F5344CB8AC3E}">
        <p14:creationId xmlns:p14="http://schemas.microsoft.com/office/powerpoint/2010/main" val="3347915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Adult </a:t>
            </a:r>
            <a:r>
              <a:rPr lang="en-US" dirty="0" smtClean="0"/>
              <a:t>Shooter</a:t>
            </a:r>
            <a:br>
              <a:rPr lang="en-US" dirty="0" smtClean="0"/>
            </a:br>
            <a:r>
              <a:rPr lang="en-US" dirty="0" smtClean="0"/>
              <a:t>(Tactics)</a:t>
            </a:r>
            <a:endParaRPr lang="en-US" dirty="0"/>
          </a:p>
        </p:txBody>
      </p:sp>
      <p:sp>
        <p:nvSpPr>
          <p:cNvPr id="3" name="Content Placeholder 2"/>
          <p:cNvSpPr>
            <a:spLocks noGrp="1"/>
          </p:cNvSpPr>
          <p:nvPr>
            <p:ph idx="1"/>
          </p:nvPr>
        </p:nvSpPr>
        <p:spPr/>
        <p:txBody>
          <a:bodyPr>
            <a:normAutofit lnSpcReduction="10000"/>
          </a:bodyPr>
          <a:lstStyle/>
          <a:p>
            <a:r>
              <a:rPr lang="en-US" dirty="0"/>
              <a:t>Uses Tactical Barriers</a:t>
            </a:r>
          </a:p>
          <a:p>
            <a:endParaRPr lang="en-US" dirty="0"/>
          </a:p>
          <a:p>
            <a:r>
              <a:rPr lang="en-US" dirty="0"/>
              <a:t>Hostages </a:t>
            </a:r>
          </a:p>
          <a:p>
            <a:endParaRPr lang="en-US" dirty="0"/>
          </a:p>
          <a:p>
            <a:r>
              <a:rPr lang="en-US" dirty="0"/>
              <a:t>Has Primary and Secondary Attack Goals</a:t>
            </a:r>
          </a:p>
          <a:p>
            <a:endParaRPr lang="en-US" dirty="0"/>
          </a:p>
          <a:p>
            <a:r>
              <a:rPr lang="en-US" dirty="0"/>
              <a:t>Sexual Assault is Often a Secondary </a:t>
            </a:r>
            <a:r>
              <a:rPr lang="en-US" dirty="0" smtClean="0"/>
              <a:t>Goal</a:t>
            </a:r>
          </a:p>
          <a:p>
            <a:pPr marL="0" indent="0">
              <a:buNone/>
            </a:pPr>
            <a:endParaRPr lang="en-US" dirty="0"/>
          </a:p>
          <a:p>
            <a:pPr marL="0" indent="0" algn="r">
              <a:buNone/>
            </a:pPr>
            <a:r>
              <a:rPr lang="en-US" sz="1800" dirty="0" smtClean="0"/>
              <a:t>-John </a:t>
            </a:r>
            <a:r>
              <a:rPr lang="en-US" sz="1800" dirty="0" err="1"/>
              <a:t>Giduck</a:t>
            </a:r>
            <a:r>
              <a:rPr lang="en-US" sz="1800" dirty="0"/>
              <a:t>  (</a:t>
            </a:r>
            <a:r>
              <a:rPr lang="en-US" sz="1800" dirty="0" smtClean="0"/>
              <a:t>2010)</a:t>
            </a:r>
            <a:endParaRPr lang="en-US" sz="1800" dirty="0"/>
          </a:p>
        </p:txBody>
      </p:sp>
    </p:spTree>
    <p:extLst>
      <p:ext uri="{BB962C8B-B14F-4D97-AF65-F5344CB8AC3E}">
        <p14:creationId xmlns:p14="http://schemas.microsoft.com/office/powerpoint/2010/main" val="3838350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Terrorist  Attack (Al-Qaeda)</a:t>
            </a:r>
            <a:br>
              <a:rPr lang="en-US" dirty="0"/>
            </a:br>
            <a:r>
              <a:rPr lang="en-US" dirty="0" err="1"/>
              <a:t>Beslan</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84447" y="1726501"/>
            <a:ext cx="2975106" cy="439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4613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Terrorist  Attack (Al-Qaeda)</a:t>
            </a:r>
            <a:br>
              <a:rPr lang="en-US" dirty="0"/>
            </a:br>
            <a:r>
              <a:rPr lang="en-US" dirty="0" err="1"/>
              <a:t>Beslan</a:t>
            </a:r>
            <a:endParaRPr lang="en-US" dirty="0"/>
          </a:p>
        </p:txBody>
      </p:sp>
      <p:sp>
        <p:nvSpPr>
          <p:cNvPr id="3" name="Content Placeholder 2"/>
          <p:cNvSpPr>
            <a:spLocks noGrp="1"/>
          </p:cNvSpPr>
          <p:nvPr>
            <p:ph idx="1"/>
          </p:nvPr>
        </p:nvSpPr>
        <p:spPr/>
        <p:txBody>
          <a:bodyPr/>
          <a:lstStyle/>
          <a:p>
            <a:r>
              <a:rPr lang="en-US" dirty="0"/>
              <a:t>Al-Qaeda Proving Ground for U. S. Attacks</a:t>
            </a:r>
          </a:p>
          <a:p>
            <a:r>
              <a:rPr lang="en-US" dirty="0"/>
              <a:t>49 Al-Qaeda/Chechen Terrorists</a:t>
            </a:r>
          </a:p>
          <a:p>
            <a:r>
              <a:rPr lang="en-US" dirty="0"/>
              <a:t>3 Days in Duration</a:t>
            </a:r>
          </a:p>
          <a:p>
            <a:r>
              <a:rPr lang="en-US" dirty="0"/>
              <a:t>Over 1200 Hostages including 777 Children</a:t>
            </a:r>
          </a:p>
          <a:p>
            <a:r>
              <a:rPr lang="en-US" dirty="0"/>
              <a:t>334 Civilians Killed including 186 Children</a:t>
            </a:r>
          </a:p>
          <a:p>
            <a:r>
              <a:rPr lang="en-US" dirty="0"/>
              <a:t>21 Rescuers Killed</a:t>
            </a:r>
          </a:p>
          <a:p>
            <a:pPr marL="0" indent="0">
              <a:buNone/>
            </a:pPr>
            <a:endParaRPr lang="en-US" dirty="0"/>
          </a:p>
        </p:txBody>
      </p:sp>
    </p:spTree>
    <p:extLst>
      <p:ext uri="{BB962C8B-B14F-4D97-AF65-F5344CB8AC3E}">
        <p14:creationId xmlns:p14="http://schemas.microsoft.com/office/powerpoint/2010/main" val="2341586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Terrorist  Attack (Al-Qaeda)</a:t>
            </a:r>
            <a:br>
              <a:rPr lang="en-US" dirty="0"/>
            </a:br>
            <a:endParaRPr lang="en-US" dirty="0"/>
          </a:p>
        </p:txBody>
      </p:sp>
      <p:sp>
        <p:nvSpPr>
          <p:cNvPr id="3" name="Content Placeholder 2"/>
          <p:cNvSpPr>
            <a:spLocks noGrp="1"/>
          </p:cNvSpPr>
          <p:nvPr>
            <p:ph idx="1"/>
          </p:nvPr>
        </p:nvSpPr>
        <p:spPr/>
        <p:txBody>
          <a:bodyPr/>
          <a:lstStyle/>
          <a:p>
            <a:r>
              <a:rPr lang="en-US" dirty="0"/>
              <a:t>Attack Phase</a:t>
            </a:r>
          </a:p>
          <a:p>
            <a:r>
              <a:rPr lang="en-US" dirty="0"/>
              <a:t>Submission &amp; Control Phase</a:t>
            </a:r>
          </a:p>
          <a:p>
            <a:r>
              <a:rPr lang="en-US" dirty="0"/>
              <a:t>Stabilization Phase</a:t>
            </a:r>
          </a:p>
          <a:p>
            <a:r>
              <a:rPr lang="en-US" dirty="0"/>
              <a:t>Fortification Phase</a:t>
            </a:r>
          </a:p>
          <a:p>
            <a:r>
              <a:rPr lang="en-US" dirty="0"/>
              <a:t>“Negotiation” Phase</a:t>
            </a:r>
          </a:p>
          <a:p>
            <a:r>
              <a:rPr lang="en-US" dirty="0"/>
              <a:t>“Rescue” Phase</a:t>
            </a:r>
          </a:p>
          <a:p>
            <a:pPr marL="0" indent="0">
              <a:buNone/>
            </a:pPr>
            <a:endParaRPr lang="en-US" dirty="0"/>
          </a:p>
        </p:txBody>
      </p:sp>
    </p:spTree>
    <p:extLst>
      <p:ext uri="{BB962C8B-B14F-4D97-AF65-F5344CB8AC3E}">
        <p14:creationId xmlns:p14="http://schemas.microsoft.com/office/powerpoint/2010/main" val="2111838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524000"/>
            <a:ext cx="8229600" cy="4800600"/>
          </a:xfrm>
        </p:spPr>
        <p:txBody>
          <a:bodyPr>
            <a:normAutofit fontScale="62500" lnSpcReduction="20000"/>
          </a:bodyPr>
          <a:lstStyle/>
          <a:p>
            <a:endParaRPr lang="en-US" dirty="0" smtClean="0"/>
          </a:p>
          <a:p>
            <a:endParaRPr lang="en-US" dirty="0"/>
          </a:p>
          <a:p>
            <a:endParaRPr lang="en-US" dirty="0" smtClean="0"/>
          </a:p>
          <a:p>
            <a:endParaRPr lang="en-US" dirty="0"/>
          </a:p>
          <a:p>
            <a:pPr marL="0" indent="0">
              <a:buNone/>
            </a:pPr>
            <a:r>
              <a:rPr lang="en-US" sz="5700" dirty="0" smtClean="0"/>
              <a:t>“</a:t>
            </a:r>
            <a:r>
              <a:rPr lang="en-US" sz="5700" dirty="0"/>
              <a:t>Every hostage is a short term prisoner on their way to execution.” </a:t>
            </a:r>
          </a:p>
          <a:p>
            <a:endParaRPr lang="en-US" sz="5700" dirty="0"/>
          </a:p>
          <a:p>
            <a:endParaRPr lang="en-US" dirty="0"/>
          </a:p>
          <a:p>
            <a:endParaRPr lang="en-US" dirty="0" smtClean="0"/>
          </a:p>
          <a:p>
            <a:endParaRPr lang="en-US" dirty="0"/>
          </a:p>
          <a:p>
            <a:endParaRPr lang="en-US" dirty="0" smtClean="0"/>
          </a:p>
          <a:p>
            <a:pPr marL="0" indent="0">
              <a:buNone/>
            </a:pPr>
            <a:endParaRPr lang="en-US" dirty="0"/>
          </a:p>
          <a:p>
            <a:pPr marL="0" indent="0" algn="r">
              <a:buNone/>
            </a:pPr>
            <a:r>
              <a:rPr lang="en-US" sz="1800" dirty="0"/>
              <a:t>- John </a:t>
            </a:r>
            <a:r>
              <a:rPr lang="en-US" sz="1800" dirty="0" err="1"/>
              <a:t>Giduck</a:t>
            </a:r>
            <a:r>
              <a:rPr lang="en-US" sz="1800" dirty="0"/>
              <a:t> (2010)</a:t>
            </a:r>
          </a:p>
          <a:p>
            <a:endParaRPr lang="en-US" dirty="0"/>
          </a:p>
        </p:txBody>
      </p:sp>
    </p:spTree>
    <p:extLst>
      <p:ext uri="{BB962C8B-B14F-4D97-AF65-F5344CB8AC3E}">
        <p14:creationId xmlns:p14="http://schemas.microsoft.com/office/powerpoint/2010/main" val="1106783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524000"/>
            <a:ext cx="8229600" cy="4800600"/>
          </a:xfrm>
        </p:spPr>
        <p:txBody>
          <a:bodyPr>
            <a:normAutofit fontScale="47500" lnSpcReduction="20000"/>
          </a:bodyPr>
          <a:lstStyle/>
          <a:p>
            <a:endParaRPr lang="en-US" dirty="0" smtClean="0"/>
          </a:p>
          <a:p>
            <a:endParaRPr lang="en-US" dirty="0"/>
          </a:p>
          <a:p>
            <a:endParaRPr lang="en-US" dirty="0" smtClean="0"/>
          </a:p>
          <a:p>
            <a:endParaRPr lang="en-US" dirty="0"/>
          </a:p>
          <a:p>
            <a:endParaRPr lang="en-US" dirty="0" smtClean="0"/>
          </a:p>
          <a:p>
            <a:r>
              <a:rPr lang="en-US" sz="7600" dirty="0" smtClean="0"/>
              <a:t>“</a:t>
            </a:r>
            <a:r>
              <a:rPr lang="en-US" sz="7600" dirty="0"/>
              <a:t>Sheep have two speeds, graze and stampede.”</a:t>
            </a:r>
          </a:p>
          <a:p>
            <a:endParaRPr lang="en-US" sz="6400" dirty="0"/>
          </a:p>
          <a:p>
            <a:endParaRPr lang="en-US" dirty="0"/>
          </a:p>
          <a:p>
            <a:endParaRPr lang="en-US" dirty="0"/>
          </a:p>
          <a:p>
            <a:endParaRPr lang="en-US" dirty="0"/>
          </a:p>
          <a:p>
            <a:endParaRPr lang="en-US" dirty="0"/>
          </a:p>
          <a:p>
            <a:endParaRPr lang="en-US" dirty="0"/>
          </a:p>
          <a:p>
            <a:endParaRPr lang="en-US" dirty="0"/>
          </a:p>
          <a:p>
            <a:endParaRPr lang="en-US" dirty="0"/>
          </a:p>
          <a:p>
            <a:pPr marL="0" indent="0" algn="r">
              <a:buNone/>
            </a:pPr>
            <a:r>
              <a:rPr lang="en-US" sz="2100" dirty="0"/>
              <a:t>- Lt. Col. Dave Grossman</a:t>
            </a:r>
          </a:p>
          <a:p>
            <a:endParaRPr lang="en-US" dirty="0"/>
          </a:p>
        </p:txBody>
      </p:sp>
    </p:spTree>
    <p:extLst>
      <p:ext uri="{BB962C8B-B14F-4D97-AF65-F5344CB8AC3E}">
        <p14:creationId xmlns:p14="http://schemas.microsoft.com/office/powerpoint/2010/main" val="640095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We Do</a:t>
            </a:r>
          </a:p>
        </p:txBody>
      </p:sp>
      <p:sp>
        <p:nvSpPr>
          <p:cNvPr id="3" name="Content Placeholder 2"/>
          <p:cNvSpPr>
            <a:spLocks noGrp="1"/>
          </p:cNvSpPr>
          <p:nvPr>
            <p:ph idx="1"/>
          </p:nvPr>
        </p:nvSpPr>
        <p:spPr/>
        <p:txBody>
          <a:bodyPr/>
          <a:lstStyle/>
          <a:p>
            <a:r>
              <a:rPr lang="en-US" dirty="0"/>
              <a:t>Deter</a:t>
            </a:r>
          </a:p>
          <a:p>
            <a:r>
              <a:rPr lang="en-US" dirty="0"/>
              <a:t>Detect</a:t>
            </a:r>
          </a:p>
          <a:p>
            <a:r>
              <a:rPr lang="en-US" dirty="0"/>
              <a:t>Delay</a:t>
            </a:r>
          </a:p>
          <a:p>
            <a:r>
              <a:rPr lang="en-US" dirty="0"/>
              <a:t>Disengage</a:t>
            </a:r>
          </a:p>
          <a:p>
            <a:r>
              <a:rPr lang="en-US" dirty="0"/>
              <a:t>Defeat</a:t>
            </a:r>
          </a:p>
          <a:p>
            <a:pPr marL="0" indent="0">
              <a:buNone/>
            </a:pPr>
            <a:endParaRPr lang="en-US" dirty="0"/>
          </a:p>
        </p:txBody>
      </p:sp>
    </p:spTree>
    <p:extLst>
      <p:ext uri="{BB962C8B-B14F-4D97-AF65-F5344CB8AC3E}">
        <p14:creationId xmlns:p14="http://schemas.microsoft.com/office/powerpoint/2010/main" val="929205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524000"/>
            <a:ext cx="8229600" cy="4800600"/>
          </a:xfrm>
        </p:spPr>
        <p:txBody>
          <a:bodyPr>
            <a:normAutofit/>
          </a:bodyPr>
          <a:lstStyle/>
          <a:p>
            <a:r>
              <a:rPr lang="en-US" dirty="0"/>
              <a:t>Deter </a:t>
            </a:r>
            <a:endParaRPr lang="en-US" dirty="0" smtClean="0"/>
          </a:p>
          <a:p>
            <a:pPr lvl="1"/>
            <a:r>
              <a:rPr lang="en-US" dirty="0" smtClean="0"/>
              <a:t>Physical </a:t>
            </a:r>
            <a:r>
              <a:rPr lang="en-US" dirty="0"/>
              <a:t>Safety/Security</a:t>
            </a:r>
          </a:p>
          <a:p>
            <a:r>
              <a:rPr lang="en-US" dirty="0" smtClean="0"/>
              <a:t>Detect </a:t>
            </a:r>
            <a:endParaRPr lang="en-US" dirty="0"/>
          </a:p>
          <a:p>
            <a:pPr lvl="1"/>
            <a:r>
              <a:rPr lang="en-US" dirty="0" smtClean="0"/>
              <a:t>Behavioral </a:t>
            </a:r>
            <a:r>
              <a:rPr lang="en-US" dirty="0"/>
              <a:t>Assessment, Threat Assessment, Cultural Safety/ Security, Information/Intelligence</a:t>
            </a:r>
          </a:p>
          <a:p>
            <a:r>
              <a:rPr lang="en-US" dirty="0" smtClean="0"/>
              <a:t>Delay </a:t>
            </a:r>
            <a:endParaRPr lang="en-US" dirty="0"/>
          </a:p>
          <a:p>
            <a:pPr lvl="1"/>
            <a:r>
              <a:rPr lang="en-US" dirty="0" smtClean="0"/>
              <a:t>Lock </a:t>
            </a:r>
            <a:r>
              <a:rPr lang="en-US" dirty="0"/>
              <a:t>Doors, Secure Area, Single Point of Entry</a:t>
            </a:r>
          </a:p>
          <a:p>
            <a:pPr marL="0" indent="0">
              <a:buNone/>
            </a:pPr>
            <a:endParaRPr lang="en-US" dirty="0"/>
          </a:p>
        </p:txBody>
      </p:sp>
    </p:spTree>
    <p:extLst>
      <p:ext uri="{BB962C8B-B14F-4D97-AF65-F5344CB8AC3E}">
        <p14:creationId xmlns:p14="http://schemas.microsoft.com/office/powerpoint/2010/main" val="26830704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0" y="1524000"/>
            <a:ext cx="8229600" cy="4800600"/>
          </a:xfrm>
        </p:spPr>
        <p:txBody>
          <a:bodyPr/>
          <a:lstStyle/>
          <a:p>
            <a:r>
              <a:rPr lang="en-US" dirty="0" smtClean="0"/>
              <a:t>Disengage</a:t>
            </a:r>
          </a:p>
          <a:p>
            <a:pPr lvl="1"/>
            <a:r>
              <a:rPr lang="en-US" dirty="0" smtClean="0"/>
              <a:t>Evacuation </a:t>
            </a:r>
            <a:r>
              <a:rPr lang="en-US" dirty="0"/>
              <a:t>or Escape by any </a:t>
            </a:r>
            <a:r>
              <a:rPr lang="en-US" dirty="0" smtClean="0"/>
              <a:t>means </a:t>
            </a:r>
            <a:endParaRPr lang="en-US" dirty="0"/>
          </a:p>
          <a:p>
            <a:endParaRPr lang="en-US" dirty="0" smtClean="0"/>
          </a:p>
          <a:p>
            <a:r>
              <a:rPr lang="en-US" dirty="0" smtClean="0"/>
              <a:t>Defeat </a:t>
            </a:r>
            <a:endParaRPr lang="en-US" dirty="0"/>
          </a:p>
          <a:p>
            <a:pPr lvl="1"/>
            <a:r>
              <a:rPr lang="en-US" dirty="0" smtClean="0"/>
              <a:t>Police </a:t>
            </a:r>
            <a:r>
              <a:rPr lang="en-US" dirty="0"/>
              <a:t>Response or Targets Fighting Back (Capable Guardians)</a:t>
            </a:r>
          </a:p>
          <a:p>
            <a:endParaRPr lang="en-US" dirty="0"/>
          </a:p>
          <a:p>
            <a:pPr marL="0" indent="0">
              <a:buNone/>
            </a:pPr>
            <a:endParaRPr lang="en-US" dirty="0"/>
          </a:p>
        </p:txBody>
      </p:sp>
    </p:spTree>
    <p:extLst>
      <p:ext uri="{BB962C8B-B14F-4D97-AF65-F5344CB8AC3E}">
        <p14:creationId xmlns:p14="http://schemas.microsoft.com/office/powerpoint/2010/main" val="9254899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524000"/>
            <a:ext cx="8229600" cy="4800600"/>
          </a:xfrm>
        </p:spPr>
        <p:txBody>
          <a:bodyPr>
            <a:normAutofit fontScale="92500" lnSpcReduction="20000"/>
          </a:bodyPr>
          <a:lstStyle/>
          <a:p>
            <a:pPr marL="0" indent="0">
              <a:buNone/>
            </a:pPr>
            <a:endParaRPr lang="en-US" dirty="0" smtClean="0"/>
          </a:p>
          <a:p>
            <a:pPr marL="0" indent="0">
              <a:buNone/>
            </a:pPr>
            <a:endParaRPr lang="en-US" dirty="0"/>
          </a:p>
          <a:p>
            <a:pPr marL="0" indent="0">
              <a:buNone/>
            </a:pPr>
            <a:r>
              <a:rPr lang="en-US" sz="3900" dirty="0" smtClean="0"/>
              <a:t>“</a:t>
            </a:r>
            <a:r>
              <a:rPr lang="en-US" sz="3900" dirty="0"/>
              <a:t>Denial has no survival value; it kills twice: physically and psychologically.” </a:t>
            </a:r>
          </a:p>
          <a:p>
            <a:endParaRPr lang="en-US" dirty="0"/>
          </a:p>
          <a:p>
            <a:endParaRPr lang="en-US" dirty="0"/>
          </a:p>
          <a:p>
            <a:pPr marL="0" indent="0">
              <a:buNone/>
            </a:pPr>
            <a:endParaRPr lang="en-US" dirty="0" smtClean="0"/>
          </a:p>
          <a:p>
            <a:pPr marL="0" indent="0">
              <a:buNone/>
            </a:pPr>
            <a:endParaRPr lang="en-US" dirty="0"/>
          </a:p>
          <a:p>
            <a:pPr marL="0" indent="0">
              <a:buNone/>
            </a:pPr>
            <a:endParaRPr lang="en-US" dirty="0" smtClean="0"/>
          </a:p>
          <a:p>
            <a:pPr marL="0" indent="0" algn="r">
              <a:buNone/>
            </a:pPr>
            <a:r>
              <a:rPr lang="en-US" sz="1800" dirty="0" smtClean="0"/>
              <a:t>-</a:t>
            </a:r>
            <a:r>
              <a:rPr lang="en-US" sz="1800" dirty="0"/>
              <a:t>Lt. Col Dave Grossman</a:t>
            </a:r>
          </a:p>
          <a:p>
            <a:endParaRPr lang="en-US" dirty="0"/>
          </a:p>
        </p:txBody>
      </p:sp>
    </p:spTree>
    <p:extLst>
      <p:ext uri="{BB962C8B-B14F-4D97-AF65-F5344CB8AC3E}">
        <p14:creationId xmlns:p14="http://schemas.microsoft.com/office/powerpoint/2010/main" val="4018194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Objectives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Identify the five components of the campus community active shooter prevention and response process</a:t>
            </a:r>
          </a:p>
          <a:p>
            <a:r>
              <a:rPr lang="en-US" dirty="0" smtClean="0"/>
              <a:t>Identify the five components to the emergency management cycle</a:t>
            </a:r>
          </a:p>
          <a:p>
            <a:r>
              <a:rPr lang="en-US" dirty="0" smtClean="0"/>
              <a:t>Discuss the six components of campus prevention/mitigation/and preparedness from violent behavior</a:t>
            </a:r>
          </a:p>
          <a:p>
            <a:r>
              <a:rPr lang="en-US" dirty="0" smtClean="0"/>
              <a:t>Describe the various types of active shooter threat goals and tactics </a:t>
            </a:r>
          </a:p>
          <a:p>
            <a:endParaRPr lang="en-US" dirty="0"/>
          </a:p>
        </p:txBody>
      </p:sp>
    </p:spTree>
    <p:extLst>
      <p:ext uri="{BB962C8B-B14F-4D97-AF65-F5344CB8AC3E}">
        <p14:creationId xmlns:p14="http://schemas.microsoft.com/office/powerpoint/2010/main" val="3978258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The Police Response</a:t>
            </a:r>
            <a:br>
              <a:rPr lang="en-US" sz="3200" dirty="0" smtClean="0"/>
            </a:br>
            <a:r>
              <a:rPr lang="en-US" sz="3200" dirty="0" smtClean="0"/>
              <a:t>Part II</a:t>
            </a:r>
            <a:br>
              <a:rPr lang="en-US" sz="3200" dirty="0" smtClean="0"/>
            </a:br>
            <a:r>
              <a:rPr lang="en-US" sz="3200" dirty="0" smtClean="0"/>
              <a:t>(Defeat the Threat)</a:t>
            </a:r>
            <a:endParaRPr lang="en-US" sz="3200" dirty="0"/>
          </a:p>
        </p:txBody>
      </p:sp>
      <p:sp>
        <p:nvSpPr>
          <p:cNvPr id="3" name="Content Placeholder 2"/>
          <p:cNvSpPr>
            <a:spLocks noGrp="1"/>
          </p:cNvSpPr>
          <p:nvPr>
            <p:ph idx="1"/>
          </p:nvPr>
        </p:nvSpPr>
        <p:spPr/>
        <p:txBody>
          <a:bodyPr>
            <a:normAutofit/>
          </a:bodyPr>
          <a:lstStyle/>
          <a:p>
            <a:pPr marL="0" indent="0">
              <a:buNone/>
            </a:pPr>
            <a:r>
              <a:rPr lang="en-US" dirty="0" smtClean="0"/>
              <a:t>This Section of SBLE I Training is based upon on the curriculum of the Advance </a:t>
            </a:r>
            <a:r>
              <a:rPr lang="en-US" dirty="0"/>
              <a:t>Law Enforcement Rapid Response </a:t>
            </a:r>
            <a:r>
              <a:rPr lang="en-US" dirty="0" smtClean="0"/>
              <a:t>Training Center, </a:t>
            </a:r>
            <a:r>
              <a:rPr lang="en-US" dirty="0">
                <a:hlinkClick r:id="rId2"/>
              </a:rPr>
              <a:t>http://alerrt.org</a:t>
            </a:r>
            <a:r>
              <a:rPr lang="en-US" dirty="0" smtClean="0">
                <a:hlinkClick r:id="rId2"/>
              </a:rPr>
              <a:t>/</a:t>
            </a:r>
            <a:r>
              <a:rPr lang="en-US" dirty="0" smtClean="0"/>
              <a:t> </a:t>
            </a:r>
            <a:br>
              <a:rPr lang="en-US" dirty="0" smtClean="0"/>
            </a:br>
            <a:r>
              <a:rPr lang="en-US" dirty="0" smtClean="0"/>
              <a:t>and is presented in </a:t>
            </a:r>
            <a:br>
              <a:rPr lang="en-US" dirty="0" smtClean="0"/>
            </a:br>
            <a:r>
              <a:rPr lang="en-US" dirty="0" smtClean="0"/>
              <a:t>partnership with ALERRT. </a:t>
            </a: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2985087"/>
            <a:ext cx="3215640" cy="3408579"/>
          </a:xfrm>
          <a:prstGeom prst="rect">
            <a:avLst/>
          </a:prstGeom>
        </p:spPr>
      </p:pic>
    </p:spTree>
    <p:extLst>
      <p:ext uri="{BB962C8B-B14F-4D97-AF65-F5344CB8AC3E}">
        <p14:creationId xmlns:p14="http://schemas.microsoft.com/office/powerpoint/2010/main" val="912073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Terminal Objective</a:t>
            </a:r>
            <a:br>
              <a:rPr lang="en-US" dirty="0"/>
            </a:br>
            <a:r>
              <a:rPr lang="en-US" dirty="0"/>
              <a:t>Part </a:t>
            </a:r>
            <a:r>
              <a:rPr lang="en-US" dirty="0" smtClean="0"/>
              <a:t>II</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Upon completion of this module, the participant will be able to demonstrate knowledge </a:t>
            </a:r>
            <a:r>
              <a:rPr lang="en-US" dirty="0" smtClean="0"/>
              <a:t>of:</a:t>
            </a:r>
          </a:p>
          <a:p>
            <a:r>
              <a:rPr lang="en-US" dirty="0" smtClean="0"/>
              <a:t>Basic </a:t>
            </a:r>
            <a:r>
              <a:rPr lang="en-US" dirty="0"/>
              <a:t>firearms safety, proper grip and stance, and moving and shooting </a:t>
            </a:r>
            <a:r>
              <a:rPr lang="en-US" dirty="0" smtClean="0"/>
              <a:t>principals </a:t>
            </a:r>
          </a:p>
          <a:p>
            <a:r>
              <a:rPr lang="en-US" dirty="0" smtClean="0"/>
              <a:t>Threshold </a:t>
            </a:r>
            <a:r>
              <a:rPr lang="en-US" dirty="0"/>
              <a:t>evaluation/slicing the pie </a:t>
            </a:r>
            <a:r>
              <a:rPr lang="en-US" dirty="0" smtClean="0"/>
              <a:t>technique</a:t>
            </a:r>
          </a:p>
          <a:p>
            <a:r>
              <a:rPr lang="en-US" dirty="0" smtClean="0"/>
              <a:t>Team </a:t>
            </a:r>
            <a:r>
              <a:rPr lang="en-US" dirty="0"/>
              <a:t>movement techniques from solo officer entry to five officer teams. </a:t>
            </a:r>
            <a:endParaRPr lang="en-US" dirty="0" smtClean="0"/>
          </a:p>
          <a:p>
            <a:r>
              <a:rPr lang="en-US" dirty="0" smtClean="0"/>
              <a:t>Setting </a:t>
            </a:r>
            <a:r>
              <a:rPr lang="en-US" dirty="0"/>
              <a:t>up and conducting a room entry as a solo responder and in a team of up to five responders.</a:t>
            </a:r>
          </a:p>
        </p:txBody>
      </p:sp>
    </p:spTree>
    <p:extLst>
      <p:ext uri="{BB962C8B-B14F-4D97-AF65-F5344CB8AC3E}">
        <p14:creationId xmlns:p14="http://schemas.microsoft.com/office/powerpoint/2010/main" val="4004309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Hostage Barricade vs. Active Shooter</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3977985" cy="2980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895600"/>
            <a:ext cx="3843068" cy="306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7030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Hostage Barricade</a:t>
            </a:r>
          </a:p>
        </p:txBody>
      </p:sp>
      <p:sp>
        <p:nvSpPr>
          <p:cNvPr id="3" name="Content Placeholder 2"/>
          <p:cNvSpPr>
            <a:spLocks noGrp="1"/>
          </p:cNvSpPr>
          <p:nvPr>
            <p:ph idx="1"/>
          </p:nvPr>
        </p:nvSpPr>
        <p:spPr/>
        <p:txBody>
          <a:bodyPr/>
          <a:lstStyle/>
          <a:p>
            <a:r>
              <a:rPr lang="en-US" dirty="0"/>
              <a:t>The 5 Cs are:</a:t>
            </a:r>
          </a:p>
          <a:p>
            <a:pPr lvl="1"/>
            <a:r>
              <a:rPr lang="en-US" dirty="0" smtClean="0"/>
              <a:t>Contain</a:t>
            </a:r>
            <a:endParaRPr lang="en-US" dirty="0"/>
          </a:p>
          <a:p>
            <a:pPr lvl="1"/>
            <a:r>
              <a:rPr lang="en-US" dirty="0" smtClean="0"/>
              <a:t>Control</a:t>
            </a:r>
            <a:endParaRPr lang="en-US" dirty="0"/>
          </a:p>
          <a:p>
            <a:pPr lvl="1"/>
            <a:r>
              <a:rPr lang="en-US" dirty="0" smtClean="0"/>
              <a:t>Communicate</a:t>
            </a:r>
            <a:endParaRPr lang="en-US" dirty="0"/>
          </a:p>
          <a:p>
            <a:pPr lvl="1"/>
            <a:r>
              <a:rPr lang="en-US" dirty="0" smtClean="0"/>
              <a:t>Call </a:t>
            </a:r>
            <a:r>
              <a:rPr lang="en-US" dirty="0"/>
              <a:t>SWAT</a:t>
            </a:r>
          </a:p>
          <a:p>
            <a:pPr lvl="1"/>
            <a:r>
              <a:rPr lang="en-US" dirty="0" smtClean="0"/>
              <a:t>Create </a:t>
            </a:r>
            <a:r>
              <a:rPr lang="en-US" dirty="0"/>
              <a:t>a Plan</a:t>
            </a:r>
          </a:p>
          <a:p>
            <a:endParaRPr lang="en-US" dirty="0"/>
          </a:p>
        </p:txBody>
      </p:sp>
    </p:spTree>
    <p:extLst>
      <p:ext uri="{BB962C8B-B14F-4D97-AF65-F5344CB8AC3E}">
        <p14:creationId xmlns:p14="http://schemas.microsoft.com/office/powerpoint/2010/main" val="37794124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a:t>
            </a:r>
            <a:r>
              <a:rPr lang="en-US" dirty="0" smtClean="0"/>
              <a:t>Shooter/Killer</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Unlike </a:t>
            </a:r>
            <a:r>
              <a:rPr lang="en-US" dirty="0"/>
              <a:t>the hostage barricade, the active shooter is normally a planned event with the goal of killing as many innocent people as possible</a:t>
            </a:r>
            <a:endParaRPr lang="en-US" dirty="0" smtClean="0"/>
          </a:p>
          <a:p>
            <a:pPr marL="0" indent="0">
              <a:buNone/>
            </a:pPr>
            <a:endParaRPr lang="en-US" dirty="0"/>
          </a:p>
          <a:p>
            <a:pPr marL="0" indent="0">
              <a:buNone/>
            </a:pPr>
            <a:r>
              <a:rPr lang="en-US" dirty="0" smtClean="0"/>
              <a:t>If </a:t>
            </a:r>
            <a:r>
              <a:rPr lang="en-US" dirty="0"/>
              <a:t>the hostage taker starts killing innocent hostages, responders should have a plan to enter, close distance, and neutralize the threat.</a:t>
            </a:r>
          </a:p>
        </p:txBody>
      </p:sp>
    </p:spTree>
    <p:extLst>
      <p:ext uri="{BB962C8B-B14F-4D97-AF65-F5344CB8AC3E}">
        <p14:creationId xmlns:p14="http://schemas.microsoft.com/office/powerpoint/2010/main" val="30286060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Enabling Objectives</a:t>
            </a:r>
            <a:br>
              <a:rPr lang="en-US" dirty="0" smtClean="0"/>
            </a:br>
            <a:r>
              <a:rPr lang="en-US" dirty="0" smtClean="0"/>
              <a:t>Part II-A</a:t>
            </a:r>
            <a:endParaRPr lang="en-US" dirty="0"/>
          </a:p>
        </p:txBody>
      </p:sp>
      <p:sp>
        <p:nvSpPr>
          <p:cNvPr id="3" name="Content Placeholder 2"/>
          <p:cNvSpPr>
            <a:spLocks noGrp="1"/>
          </p:cNvSpPr>
          <p:nvPr>
            <p:ph idx="1"/>
          </p:nvPr>
        </p:nvSpPr>
        <p:spPr/>
        <p:txBody>
          <a:bodyPr>
            <a:normAutofit fontScale="77500" lnSpcReduction="20000"/>
          </a:bodyPr>
          <a:lstStyle/>
          <a:p>
            <a:r>
              <a:rPr lang="en-US" dirty="0"/>
              <a:t>Identify and demonstrate the four universal firearms safety rules</a:t>
            </a:r>
          </a:p>
          <a:p>
            <a:r>
              <a:rPr lang="en-US" dirty="0" smtClean="0"/>
              <a:t>Demonstrate </a:t>
            </a:r>
            <a:r>
              <a:rPr lang="en-US" dirty="0"/>
              <a:t>the high friction grip on a handgun</a:t>
            </a:r>
          </a:p>
          <a:p>
            <a:r>
              <a:rPr lang="en-US" dirty="0" smtClean="0"/>
              <a:t>Demonstrate </a:t>
            </a:r>
            <a:r>
              <a:rPr lang="en-US" dirty="0"/>
              <a:t>the modified low ready/combat ready position</a:t>
            </a:r>
          </a:p>
          <a:p>
            <a:r>
              <a:rPr lang="en-US" dirty="0" smtClean="0"/>
              <a:t>Demonstrate </a:t>
            </a:r>
            <a:r>
              <a:rPr lang="en-US" dirty="0"/>
              <a:t>the “</a:t>
            </a:r>
            <a:r>
              <a:rPr lang="en-US" dirty="0" err="1"/>
              <a:t>sul</a:t>
            </a:r>
            <a:r>
              <a:rPr lang="en-US" dirty="0"/>
              <a:t>”/“safety circle” position</a:t>
            </a:r>
          </a:p>
          <a:p>
            <a:r>
              <a:rPr lang="en-US" dirty="0" smtClean="0"/>
              <a:t>Demonstrate </a:t>
            </a:r>
            <a:r>
              <a:rPr lang="en-US" dirty="0"/>
              <a:t>proper body positioning when moving and shooting</a:t>
            </a:r>
          </a:p>
          <a:p>
            <a:r>
              <a:rPr lang="en-US" dirty="0" smtClean="0"/>
              <a:t>Demonstrate </a:t>
            </a:r>
            <a:r>
              <a:rPr lang="en-US" dirty="0"/>
              <a:t>and discuss the contact/cover principal</a:t>
            </a:r>
          </a:p>
          <a:p>
            <a:r>
              <a:rPr lang="en-US" dirty="0" smtClean="0"/>
              <a:t>Demonstrate </a:t>
            </a:r>
            <a:r>
              <a:rPr lang="en-US" dirty="0"/>
              <a:t>and discuss priority of fire concept</a:t>
            </a:r>
          </a:p>
          <a:p>
            <a:r>
              <a:rPr lang="en-US" dirty="0" smtClean="0"/>
              <a:t>Discuss </a:t>
            </a:r>
            <a:r>
              <a:rPr lang="en-US" dirty="0"/>
              <a:t>the importance of follow through, scanning, and breathing during lethal force encounters</a:t>
            </a:r>
          </a:p>
          <a:p>
            <a:endParaRPr lang="en-US" dirty="0"/>
          </a:p>
        </p:txBody>
      </p:sp>
    </p:spTree>
    <p:extLst>
      <p:ext uri="{BB962C8B-B14F-4D97-AF65-F5344CB8AC3E}">
        <p14:creationId xmlns:p14="http://schemas.microsoft.com/office/powerpoint/2010/main" val="31661500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Weapons Manipulation</a:t>
            </a:r>
          </a:p>
        </p:txBody>
      </p:sp>
      <p:sp>
        <p:nvSpPr>
          <p:cNvPr id="3" name="Content Placeholder 2"/>
          <p:cNvSpPr>
            <a:spLocks noGrp="1"/>
          </p:cNvSpPr>
          <p:nvPr>
            <p:ph idx="1"/>
          </p:nvPr>
        </p:nvSpPr>
        <p:spPr/>
        <p:txBody>
          <a:bodyPr>
            <a:normAutofit fontScale="77500" lnSpcReduction="20000"/>
          </a:bodyPr>
          <a:lstStyle/>
          <a:p>
            <a:r>
              <a:rPr lang="en-US" dirty="0"/>
              <a:t>Universal Firearms </a:t>
            </a:r>
            <a:r>
              <a:rPr lang="en-US" dirty="0" smtClean="0"/>
              <a:t>Safety Rules</a:t>
            </a:r>
          </a:p>
          <a:p>
            <a:pPr marL="0" indent="0">
              <a:buNone/>
            </a:pPr>
            <a:endParaRPr lang="en-US" dirty="0" smtClean="0"/>
          </a:p>
          <a:p>
            <a:r>
              <a:rPr lang="en-US" dirty="0" smtClean="0"/>
              <a:t>Two-handed </a:t>
            </a:r>
            <a:r>
              <a:rPr lang="en-US" dirty="0"/>
              <a:t>“High Friction” Grip </a:t>
            </a:r>
            <a:endParaRPr lang="en-US" dirty="0" smtClean="0"/>
          </a:p>
          <a:p>
            <a:pPr marL="0" indent="0">
              <a:buNone/>
            </a:pPr>
            <a:endParaRPr lang="en-US" dirty="0" smtClean="0"/>
          </a:p>
          <a:p>
            <a:r>
              <a:rPr lang="en-US" dirty="0" smtClean="0"/>
              <a:t>Modified </a:t>
            </a:r>
            <a:r>
              <a:rPr lang="en-US" dirty="0"/>
              <a:t>Low Ready/Combat Ready Position (traveling position</a:t>
            </a:r>
            <a:r>
              <a:rPr lang="en-US" dirty="0" smtClean="0"/>
              <a:t>)</a:t>
            </a:r>
          </a:p>
          <a:p>
            <a:pPr marL="0" indent="0">
              <a:buNone/>
            </a:pPr>
            <a:endParaRPr lang="en-US" dirty="0" smtClean="0"/>
          </a:p>
          <a:p>
            <a:r>
              <a:rPr lang="en-US" dirty="0"/>
              <a:t>Position </a:t>
            </a:r>
            <a:r>
              <a:rPr lang="en-US" dirty="0" err="1"/>
              <a:t>Sul</a:t>
            </a:r>
            <a:r>
              <a:rPr lang="en-US" dirty="0"/>
              <a:t> or Safety Circle (used with Known Friendlies in down range</a:t>
            </a:r>
            <a:r>
              <a:rPr lang="en-US" dirty="0" smtClean="0"/>
              <a:t>)</a:t>
            </a:r>
          </a:p>
          <a:p>
            <a:pPr marL="0" indent="0">
              <a:buNone/>
            </a:pPr>
            <a:endParaRPr lang="en-US" dirty="0" smtClean="0"/>
          </a:p>
          <a:p>
            <a:r>
              <a:rPr lang="en-US" dirty="0"/>
              <a:t>Universal Fighting </a:t>
            </a:r>
            <a:r>
              <a:rPr lang="en-US" dirty="0" smtClean="0"/>
              <a:t>Stance</a:t>
            </a:r>
          </a:p>
          <a:p>
            <a:pPr lvl="1"/>
            <a:r>
              <a:rPr lang="en-US" dirty="0"/>
              <a:t>Proper Body </a:t>
            </a:r>
            <a:r>
              <a:rPr lang="en-US" dirty="0" smtClean="0"/>
              <a:t>Position</a:t>
            </a:r>
          </a:p>
          <a:p>
            <a:pPr lvl="1"/>
            <a:r>
              <a:rPr lang="en-US" dirty="0"/>
              <a:t>Movement</a:t>
            </a:r>
            <a:endParaRPr lang="en-US" dirty="0" smtClean="0"/>
          </a:p>
          <a:p>
            <a:endParaRPr lang="en-US" dirty="0"/>
          </a:p>
        </p:txBody>
      </p:sp>
    </p:spTree>
    <p:extLst>
      <p:ext uri="{BB962C8B-B14F-4D97-AF65-F5344CB8AC3E}">
        <p14:creationId xmlns:p14="http://schemas.microsoft.com/office/powerpoint/2010/main" val="8937126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Responder Issues</a:t>
            </a:r>
          </a:p>
        </p:txBody>
      </p:sp>
      <p:sp>
        <p:nvSpPr>
          <p:cNvPr id="3" name="Content Placeholder 2"/>
          <p:cNvSpPr>
            <a:spLocks noGrp="1"/>
          </p:cNvSpPr>
          <p:nvPr>
            <p:ph idx="1"/>
          </p:nvPr>
        </p:nvSpPr>
        <p:spPr/>
        <p:txBody>
          <a:bodyPr/>
          <a:lstStyle/>
          <a:p>
            <a:r>
              <a:rPr lang="en-US" dirty="0"/>
              <a:t>6’ Reactionary </a:t>
            </a:r>
            <a:r>
              <a:rPr lang="en-US" dirty="0" smtClean="0"/>
              <a:t>Gap</a:t>
            </a:r>
          </a:p>
          <a:p>
            <a:r>
              <a:rPr lang="en-US" dirty="0"/>
              <a:t>Lower Weapon to Open Visual </a:t>
            </a:r>
            <a:r>
              <a:rPr lang="en-US" dirty="0" smtClean="0"/>
              <a:t>Field</a:t>
            </a:r>
          </a:p>
          <a:p>
            <a:r>
              <a:rPr lang="en-US" dirty="0"/>
              <a:t>Priority of </a:t>
            </a:r>
            <a:r>
              <a:rPr lang="en-US" dirty="0" smtClean="0"/>
              <a:t>Fire</a:t>
            </a:r>
          </a:p>
          <a:p>
            <a:r>
              <a:rPr lang="en-US" dirty="0"/>
              <a:t>Contact Cover Principle</a:t>
            </a:r>
            <a:endParaRPr lang="en-US" dirty="0" smtClean="0"/>
          </a:p>
          <a:p>
            <a:endParaRPr lang="en-US" dirty="0"/>
          </a:p>
        </p:txBody>
      </p:sp>
    </p:spTree>
    <p:extLst>
      <p:ext uri="{BB962C8B-B14F-4D97-AF65-F5344CB8AC3E}">
        <p14:creationId xmlns:p14="http://schemas.microsoft.com/office/powerpoint/2010/main" val="19262612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Follow Through, Scan, and Breathe</a:t>
            </a:r>
          </a:p>
        </p:txBody>
      </p:sp>
      <p:sp>
        <p:nvSpPr>
          <p:cNvPr id="3" name="Content Placeholder 2"/>
          <p:cNvSpPr>
            <a:spLocks noGrp="1"/>
          </p:cNvSpPr>
          <p:nvPr>
            <p:ph idx="1"/>
          </p:nvPr>
        </p:nvSpPr>
        <p:spPr/>
        <p:txBody>
          <a:bodyPr/>
          <a:lstStyle/>
          <a:p>
            <a:r>
              <a:rPr lang="en-US" dirty="0"/>
              <a:t>Follow </a:t>
            </a:r>
            <a:r>
              <a:rPr lang="en-US" dirty="0" smtClean="0"/>
              <a:t>Through</a:t>
            </a:r>
          </a:p>
          <a:p>
            <a:r>
              <a:rPr lang="en-US" dirty="0" smtClean="0"/>
              <a:t>Scan</a:t>
            </a:r>
          </a:p>
          <a:p>
            <a:r>
              <a:rPr lang="en-US" dirty="0"/>
              <a:t>Breathe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1447800"/>
            <a:ext cx="4717955" cy="4726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592636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Enabling Objectives</a:t>
            </a:r>
            <a:br>
              <a:rPr lang="en-US" dirty="0"/>
            </a:br>
            <a:r>
              <a:rPr lang="en-US" dirty="0"/>
              <a:t>Part </a:t>
            </a:r>
            <a:r>
              <a:rPr lang="en-US" dirty="0" smtClean="0"/>
              <a:t>II-B</a:t>
            </a:r>
            <a:endParaRPr lang="en-US" dirty="0"/>
          </a:p>
        </p:txBody>
      </p:sp>
      <p:sp>
        <p:nvSpPr>
          <p:cNvPr id="3" name="Content Placeholder 2"/>
          <p:cNvSpPr>
            <a:spLocks noGrp="1"/>
          </p:cNvSpPr>
          <p:nvPr>
            <p:ph idx="1"/>
          </p:nvPr>
        </p:nvSpPr>
        <p:spPr/>
        <p:txBody>
          <a:bodyPr>
            <a:normAutofit fontScale="85000" lnSpcReduction="10000"/>
          </a:bodyPr>
          <a:lstStyle/>
          <a:p>
            <a:r>
              <a:rPr lang="en-US" dirty="0"/>
              <a:t>Demonstrate safe weapons handling skills</a:t>
            </a:r>
          </a:p>
          <a:p>
            <a:r>
              <a:rPr lang="en-US" dirty="0" smtClean="0"/>
              <a:t>Identify </a:t>
            </a:r>
            <a:r>
              <a:rPr lang="en-US" dirty="0"/>
              <a:t>the purpose of conducting the threshold evaluation/slicing the pie technique</a:t>
            </a:r>
          </a:p>
          <a:p>
            <a:r>
              <a:rPr lang="en-US" dirty="0" smtClean="0"/>
              <a:t>Demonstrate </a:t>
            </a:r>
            <a:r>
              <a:rPr lang="en-US" dirty="0"/>
              <a:t>the threshold evaluation/slicing the pie technique moving at a slow, deliberate speed</a:t>
            </a:r>
          </a:p>
          <a:p>
            <a:r>
              <a:rPr lang="en-US" dirty="0" smtClean="0"/>
              <a:t>Discuss </a:t>
            </a:r>
            <a:r>
              <a:rPr lang="en-US" dirty="0"/>
              <a:t>and demonstrate the three methods of communication with their partner while conducting the threshold evaluation/slicing the pie technique</a:t>
            </a:r>
          </a:p>
          <a:p>
            <a:r>
              <a:rPr lang="en-US" dirty="0" smtClean="0"/>
              <a:t>Demonstrate </a:t>
            </a:r>
            <a:r>
              <a:rPr lang="en-US" dirty="0"/>
              <a:t>the threshold evaluation/slicing the pie technique moving in a direct to threat speed</a:t>
            </a:r>
          </a:p>
          <a:p>
            <a:endParaRPr lang="en-US" dirty="0"/>
          </a:p>
        </p:txBody>
      </p:sp>
    </p:spTree>
    <p:extLst>
      <p:ext uri="{BB962C8B-B14F-4D97-AF65-F5344CB8AC3E}">
        <p14:creationId xmlns:p14="http://schemas.microsoft.com/office/powerpoint/2010/main" val="3314290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What Must  We Do?</a:t>
            </a:r>
          </a:p>
        </p:txBody>
      </p:sp>
      <p:sp>
        <p:nvSpPr>
          <p:cNvPr id="2" name="Content Placeholder 1"/>
          <p:cNvSpPr>
            <a:spLocks noGrp="1"/>
          </p:cNvSpPr>
          <p:nvPr>
            <p:ph idx="1"/>
          </p:nvPr>
        </p:nvSpPr>
        <p:spPr/>
        <p:txBody>
          <a:bodyPr>
            <a:normAutofit/>
          </a:bodyPr>
          <a:lstStyle/>
          <a:p>
            <a:pPr marL="0" indent="0">
              <a:buNone/>
            </a:pPr>
            <a:r>
              <a:rPr lang="en-US" dirty="0"/>
              <a:t>Deter</a:t>
            </a:r>
          </a:p>
          <a:p>
            <a:pPr marL="0" indent="0">
              <a:buNone/>
            </a:pPr>
            <a:r>
              <a:rPr lang="en-US" dirty="0"/>
              <a:t>Detect</a:t>
            </a:r>
          </a:p>
          <a:p>
            <a:pPr marL="0" indent="0">
              <a:buNone/>
            </a:pPr>
            <a:r>
              <a:rPr lang="en-US" dirty="0"/>
              <a:t>Delay</a:t>
            </a:r>
          </a:p>
          <a:p>
            <a:pPr marL="0" indent="0">
              <a:buNone/>
            </a:pPr>
            <a:r>
              <a:rPr lang="en-US" dirty="0"/>
              <a:t>Disengage*</a:t>
            </a:r>
          </a:p>
          <a:p>
            <a:pPr marL="0" indent="0">
              <a:buNone/>
            </a:pPr>
            <a:r>
              <a:rPr lang="en-US" dirty="0"/>
              <a:t>Defeat</a:t>
            </a:r>
          </a:p>
          <a:p>
            <a:pPr marL="0" indent="0">
              <a:buNone/>
            </a:pPr>
            <a:endParaRPr lang="en-US" dirty="0"/>
          </a:p>
          <a:p>
            <a:pPr marL="0" indent="0">
              <a:buNone/>
            </a:pPr>
            <a:endParaRPr lang="en-US" dirty="0"/>
          </a:p>
          <a:p>
            <a:pPr marL="0" indent="0" algn="r">
              <a:buNone/>
            </a:pPr>
            <a:r>
              <a:rPr lang="en-US" sz="1800" dirty="0"/>
              <a:t>Lt. Col. Dave Grossman (2010)</a:t>
            </a:r>
          </a:p>
          <a:p>
            <a:pPr marL="0" indent="0" algn="r">
              <a:buNone/>
            </a:pPr>
            <a:r>
              <a:rPr lang="en-US" sz="1800" dirty="0"/>
              <a:t>* Steve Ramirez (2011)</a:t>
            </a:r>
          </a:p>
          <a:p>
            <a:pPr marL="0" indent="0" algn="r">
              <a:buNone/>
            </a:pPr>
            <a:endParaRPr lang="en-US" sz="1800" dirty="0"/>
          </a:p>
        </p:txBody>
      </p:sp>
    </p:spTree>
    <p:extLst>
      <p:ext uri="{BB962C8B-B14F-4D97-AF65-F5344CB8AC3E}">
        <p14:creationId xmlns:p14="http://schemas.microsoft.com/office/powerpoint/2010/main" val="31624087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Threshold Evaluation</a:t>
            </a:r>
          </a:p>
        </p:txBody>
      </p:sp>
      <p:sp>
        <p:nvSpPr>
          <p:cNvPr id="3" name="Content Placeholder 2"/>
          <p:cNvSpPr>
            <a:spLocks noGrp="1"/>
          </p:cNvSpPr>
          <p:nvPr>
            <p:ph idx="1"/>
          </p:nvPr>
        </p:nvSpPr>
        <p:spPr/>
        <p:txBody>
          <a:bodyPr/>
          <a:lstStyle/>
          <a:p>
            <a:r>
              <a:rPr lang="en-US" dirty="0"/>
              <a:t>Deliberate </a:t>
            </a:r>
            <a:r>
              <a:rPr lang="en-US" dirty="0" smtClean="0"/>
              <a:t>Speed</a:t>
            </a:r>
          </a:p>
          <a:p>
            <a:r>
              <a:rPr lang="en-US" dirty="0"/>
              <a:t>Search </a:t>
            </a:r>
            <a:r>
              <a:rPr lang="en-US" dirty="0" smtClean="0"/>
              <a:t>Pattern</a:t>
            </a:r>
          </a:p>
          <a:p>
            <a:r>
              <a:rPr lang="en-US" dirty="0"/>
              <a:t>Body </a:t>
            </a:r>
            <a:r>
              <a:rPr lang="en-US" dirty="0" smtClean="0"/>
              <a:t>Position</a:t>
            </a:r>
          </a:p>
          <a:p>
            <a:r>
              <a:rPr lang="en-US" dirty="0"/>
              <a:t>Visual Searching </a:t>
            </a:r>
            <a:r>
              <a:rPr lang="en-US" dirty="0" smtClean="0"/>
              <a:t>Pattern</a:t>
            </a:r>
          </a:p>
          <a:p>
            <a:r>
              <a:rPr lang="en-US" dirty="0"/>
              <a:t>Reflective Surfaces</a:t>
            </a:r>
          </a:p>
        </p:txBody>
      </p:sp>
    </p:spTree>
    <p:extLst>
      <p:ext uri="{BB962C8B-B14F-4D97-AF65-F5344CB8AC3E}">
        <p14:creationId xmlns:p14="http://schemas.microsoft.com/office/powerpoint/2010/main" val="5792117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of Communication</a:t>
            </a:r>
          </a:p>
        </p:txBody>
      </p:sp>
      <p:sp>
        <p:nvSpPr>
          <p:cNvPr id="3" name="Content Placeholder 2"/>
          <p:cNvSpPr>
            <a:spLocks noGrp="1"/>
          </p:cNvSpPr>
          <p:nvPr>
            <p:ph idx="1"/>
          </p:nvPr>
        </p:nvSpPr>
        <p:spPr/>
        <p:txBody>
          <a:bodyPr/>
          <a:lstStyle/>
          <a:p>
            <a:pPr marL="0" indent="0">
              <a:buNone/>
            </a:pPr>
            <a:r>
              <a:rPr lang="en-US" dirty="0" smtClean="0"/>
              <a:t>Three </a:t>
            </a:r>
            <a:r>
              <a:rPr lang="en-US" dirty="0"/>
              <a:t>methods of communication between first responders conducting a threshold </a:t>
            </a:r>
            <a:r>
              <a:rPr lang="en-US" dirty="0" smtClean="0"/>
              <a:t>evaluation:</a:t>
            </a:r>
          </a:p>
          <a:p>
            <a:endParaRPr lang="en-US" dirty="0"/>
          </a:p>
          <a:p>
            <a:r>
              <a:rPr lang="en-US" dirty="0" smtClean="0"/>
              <a:t>Nothing Found</a:t>
            </a:r>
          </a:p>
          <a:p>
            <a:r>
              <a:rPr lang="en-US" dirty="0"/>
              <a:t>Hand and Arm </a:t>
            </a:r>
            <a:r>
              <a:rPr lang="en-US" dirty="0" smtClean="0"/>
              <a:t>Signals</a:t>
            </a:r>
          </a:p>
          <a:p>
            <a:r>
              <a:rPr lang="en-US" dirty="0"/>
              <a:t>Gunfire</a:t>
            </a:r>
          </a:p>
        </p:txBody>
      </p:sp>
    </p:spTree>
    <p:extLst>
      <p:ext uri="{BB962C8B-B14F-4D97-AF65-F5344CB8AC3E}">
        <p14:creationId xmlns:p14="http://schemas.microsoft.com/office/powerpoint/2010/main" val="4981133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Enabling Objectives</a:t>
            </a:r>
            <a:br>
              <a:rPr lang="en-US" dirty="0"/>
            </a:br>
            <a:r>
              <a:rPr lang="en-US" dirty="0"/>
              <a:t>Part </a:t>
            </a:r>
            <a:r>
              <a:rPr lang="en-US" dirty="0" smtClean="0"/>
              <a:t>II-C</a:t>
            </a:r>
            <a:endParaRPr lang="en-US" dirty="0"/>
          </a:p>
        </p:txBody>
      </p:sp>
      <p:sp>
        <p:nvSpPr>
          <p:cNvPr id="3" name="Content Placeholder 2"/>
          <p:cNvSpPr>
            <a:spLocks noGrp="1"/>
          </p:cNvSpPr>
          <p:nvPr>
            <p:ph idx="1"/>
          </p:nvPr>
        </p:nvSpPr>
        <p:spPr/>
        <p:txBody>
          <a:bodyPr>
            <a:normAutofit fontScale="77500" lnSpcReduction="20000"/>
          </a:bodyPr>
          <a:lstStyle/>
          <a:p>
            <a:r>
              <a:rPr lang="en-US" dirty="0"/>
              <a:t>Demonstrate safe weapons handling skills</a:t>
            </a:r>
          </a:p>
          <a:p>
            <a:r>
              <a:rPr lang="en-US" dirty="0" smtClean="0"/>
              <a:t>Identify</a:t>
            </a:r>
            <a:r>
              <a:rPr lang="en-US" dirty="0"/>
              <a:t>, discuss, and demonstrate the six concepts and principles of team movement</a:t>
            </a:r>
          </a:p>
          <a:p>
            <a:r>
              <a:rPr lang="en-US" dirty="0" smtClean="0"/>
              <a:t>Demonstrate </a:t>
            </a:r>
            <a:r>
              <a:rPr lang="en-US" dirty="0"/>
              <a:t>team movement techniques from solo officer entry to five officer teams</a:t>
            </a:r>
          </a:p>
          <a:p>
            <a:r>
              <a:rPr lang="en-US" dirty="0" smtClean="0"/>
              <a:t>Recognize </a:t>
            </a:r>
            <a:r>
              <a:rPr lang="en-US" dirty="0"/>
              <a:t>the appropriate speed of movement based on the “actionable intelligence” provided to the first responder</a:t>
            </a:r>
          </a:p>
          <a:p>
            <a:r>
              <a:rPr lang="en-US" dirty="0" smtClean="0"/>
              <a:t>Demonstrate </a:t>
            </a:r>
            <a:r>
              <a:rPr lang="en-US" dirty="0"/>
              <a:t>and explain how to utilize different team movement techniques based on the crisis environment</a:t>
            </a:r>
          </a:p>
          <a:p>
            <a:r>
              <a:rPr lang="en-US" dirty="0" smtClean="0"/>
              <a:t>Demonstrate </a:t>
            </a:r>
            <a:r>
              <a:rPr lang="en-US" dirty="0"/>
              <a:t>and explain the proper technique to bypass rooms that have not been cleared when moving to a known threat location</a:t>
            </a:r>
          </a:p>
          <a:p>
            <a:endParaRPr lang="en-US" dirty="0"/>
          </a:p>
        </p:txBody>
      </p:sp>
    </p:spTree>
    <p:extLst>
      <p:ext uri="{BB962C8B-B14F-4D97-AF65-F5344CB8AC3E}">
        <p14:creationId xmlns:p14="http://schemas.microsoft.com/office/powerpoint/2010/main" val="24297345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Concepts and Principles of Team Movement</a:t>
            </a:r>
          </a:p>
        </p:txBody>
      </p:sp>
      <p:sp>
        <p:nvSpPr>
          <p:cNvPr id="3" name="Content Placeholder 2"/>
          <p:cNvSpPr>
            <a:spLocks noGrp="1"/>
          </p:cNvSpPr>
          <p:nvPr>
            <p:ph idx="1"/>
          </p:nvPr>
        </p:nvSpPr>
        <p:spPr/>
        <p:txBody>
          <a:bodyPr/>
          <a:lstStyle/>
          <a:p>
            <a:r>
              <a:rPr lang="en-US" dirty="0" smtClean="0"/>
              <a:t>Stay </a:t>
            </a:r>
            <a:r>
              <a:rPr lang="en-US" dirty="0"/>
              <a:t>Together as Much as Possible</a:t>
            </a:r>
          </a:p>
          <a:p>
            <a:r>
              <a:rPr lang="en-US" dirty="0" smtClean="0"/>
              <a:t>540</a:t>
            </a:r>
            <a:r>
              <a:rPr lang="en-US" dirty="0"/>
              <a:t>° of Cover Around the Team</a:t>
            </a:r>
          </a:p>
          <a:p>
            <a:r>
              <a:rPr lang="en-US" dirty="0" smtClean="0"/>
              <a:t>Communication</a:t>
            </a:r>
            <a:endParaRPr lang="en-US" dirty="0"/>
          </a:p>
          <a:p>
            <a:r>
              <a:rPr lang="en-US" dirty="0" smtClean="0"/>
              <a:t>Cover </a:t>
            </a:r>
            <a:r>
              <a:rPr lang="en-US" dirty="0"/>
              <a:t>the Angles</a:t>
            </a:r>
          </a:p>
          <a:p>
            <a:r>
              <a:rPr lang="en-US" dirty="0" smtClean="0"/>
              <a:t>Threshold </a:t>
            </a:r>
            <a:r>
              <a:rPr lang="en-US" dirty="0"/>
              <a:t>Evaluation</a:t>
            </a:r>
          </a:p>
          <a:p>
            <a:r>
              <a:rPr lang="en-US" dirty="0" smtClean="0"/>
              <a:t>Speed </a:t>
            </a:r>
            <a:r>
              <a:rPr lang="en-US" dirty="0"/>
              <a:t>of Movement</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200400"/>
            <a:ext cx="3200400" cy="247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39129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Man </a:t>
            </a:r>
            <a:r>
              <a:rPr lang="en-US" dirty="0" smtClean="0"/>
              <a:t>Movement</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89358" y="2778152"/>
            <a:ext cx="3365284" cy="2292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85488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Tethered Movement</a:t>
            </a:r>
            <a:br>
              <a:rPr lang="en-US" dirty="0" smtClean="0"/>
            </a:br>
            <a:r>
              <a:rPr lang="en-US" dirty="0" smtClean="0"/>
              <a:t>(Two-Man)</a:t>
            </a:r>
            <a:r>
              <a:rPr lang="en-US" dirty="0"/>
              <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Strengths:</a:t>
            </a:r>
          </a:p>
          <a:p>
            <a:pPr marL="0" indent="0">
              <a:buNone/>
            </a:pPr>
            <a:endParaRPr lang="en-US" dirty="0"/>
          </a:p>
          <a:p>
            <a:r>
              <a:rPr lang="en-US" dirty="0" smtClean="0"/>
              <a:t>Easy </a:t>
            </a:r>
            <a:r>
              <a:rPr lang="en-US" dirty="0"/>
              <a:t>to cover all angles, especially when stationary</a:t>
            </a:r>
          </a:p>
          <a:p>
            <a:r>
              <a:rPr lang="en-US" dirty="0" smtClean="0"/>
              <a:t>Small </a:t>
            </a:r>
            <a:r>
              <a:rPr lang="en-US" dirty="0"/>
              <a:t>target signature</a:t>
            </a:r>
          </a:p>
          <a:p>
            <a:r>
              <a:rPr lang="en-US" dirty="0" smtClean="0"/>
              <a:t>Can </a:t>
            </a:r>
            <a:r>
              <a:rPr lang="en-US" dirty="0"/>
              <a:t>move quickly using touch indexing to determine </a:t>
            </a:r>
            <a:r>
              <a:rPr lang="en-US" dirty="0" smtClean="0"/>
              <a:t>speed</a:t>
            </a:r>
          </a:p>
          <a:p>
            <a:pPr marL="0" indent="0">
              <a:buNone/>
            </a:pPr>
            <a:endParaRPr lang="en-US" dirty="0"/>
          </a:p>
          <a:p>
            <a:pPr marL="0" indent="0">
              <a:buNone/>
            </a:pPr>
            <a:r>
              <a:rPr lang="en-US" dirty="0"/>
              <a:t>Weaknesses:</a:t>
            </a:r>
          </a:p>
          <a:p>
            <a:r>
              <a:rPr lang="en-US" dirty="0" smtClean="0"/>
              <a:t>Weapon </a:t>
            </a:r>
            <a:r>
              <a:rPr lang="en-US" dirty="0"/>
              <a:t>deployed using one hand</a:t>
            </a:r>
          </a:p>
          <a:p>
            <a:r>
              <a:rPr lang="en-US" dirty="0" smtClean="0"/>
              <a:t>Responders </a:t>
            </a:r>
            <a:r>
              <a:rPr lang="en-US" dirty="0"/>
              <a:t>in direct line with each other from front or rear hostile fire</a:t>
            </a:r>
          </a:p>
          <a:p>
            <a:r>
              <a:rPr lang="en-US" dirty="0" smtClean="0"/>
              <a:t>Gap </a:t>
            </a:r>
            <a:r>
              <a:rPr lang="en-US" dirty="0"/>
              <a:t>in coverage to sides</a:t>
            </a:r>
          </a:p>
          <a:p>
            <a:endParaRPr lang="en-US" dirty="0"/>
          </a:p>
        </p:txBody>
      </p:sp>
    </p:spTree>
    <p:extLst>
      <p:ext uri="{BB962C8B-B14F-4D97-AF65-F5344CB8AC3E}">
        <p14:creationId xmlns:p14="http://schemas.microsoft.com/office/powerpoint/2010/main" val="36383537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Side By Side </a:t>
            </a:r>
            <a:r>
              <a:rPr lang="en-US" dirty="0" smtClean="0"/>
              <a:t>Movement</a:t>
            </a:r>
            <a:br>
              <a:rPr lang="en-US" dirty="0" smtClean="0"/>
            </a:br>
            <a:r>
              <a:rPr lang="en-US" dirty="0" smtClean="0"/>
              <a:t>(Two-Man)</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Strengths</a:t>
            </a:r>
            <a:r>
              <a:rPr lang="en-US" dirty="0" smtClean="0"/>
              <a:t>:</a:t>
            </a:r>
          </a:p>
          <a:p>
            <a:pPr marL="0" indent="0">
              <a:buNone/>
            </a:pPr>
            <a:endParaRPr lang="en-US" dirty="0"/>
          </a:p>
          <a:p>
            <a:r>
              <a:rPr lang="en-US" dirty="0" smtClean="0"/>
              <a:t>Both </a:t>
            </a:r>
            <a:r>
              <a:rPr lang="en-US" dirty="0"/>
              <a:t>hands on weapon system</a:t>
            </a:r>
          </a:p>
          <a:p>
            <a:r>
              <a:rPr lang="en-US" dirty="0" smtClean="0"/>
              <a:t>Responders </a:t>
            </a:r>
            <a:r>
              <a:rPr lang="en-US" dirty="0"/>
              <a:t>not directly in line from back or front</a:t>
            </a:r>
          </a:p>
          <a:p>
            <a:r>
              <a:rPr lang="en-US" dirty="0" smtClean="0"/>
              <a:t>Limited </a:t>
            </a:r>
            <a:r>
              <a:rPr lang="en-US" dirty="0"/>
              <a:t>to no gap in coverage to the sides</a:t>
            </a:r>
          </a:p>
          <a:p>
            <a:pPr marL="0" indent="0">
              <a:buNone/>
            </a:pPr>
            <a:r>
              <a:rPr lang="en-US" dirty="0"/>
              <a:t>Weaknesses</a:t>
            </a:r>
            <a:r>
              <a:rPr lang="en-US" dirty="0" smtClean="0"/>
              <a:t>:</a:t>
            </a:r>
          </a:p>
          <a:p>
            <a:pPr marL="0" indent="0">
              <a:buNone/>
            </a:pPr>
            <a:endParaRPr lang="en-US" dirty="0"/>
          </a:p>
          <a:p>
            <a:r>
              <a:rPr lang="en-US" dirty="0" smtClean="0"/>
              <a:t>Difficult </a:t>
            </a:r>
            <a:r>
              <a:rPr lang="en-US" dirty="0"/>
              <a:t>to cover angles when stationary in a linear danger area (such as a hallway)</a:t>
            </a:r>
          </a:p>
          <a:p>
            <a:r>
              <a:rPr lang="en-US" dirty="0" smtClean="0"/>
              <a:t>Larger </a:t>
            </a:r>
            <a:r>
              <a:rPr lang="en-US" dirty="0"/>
              <a:t>target signature</a:t>
            </a:r>
          </a:p>
          <a:p>
            <a:r>
              <a:rPr lang="en-US" dirty="0" smtClean="0"/>
              <a:t>Difficulty </a:t>
            </a:r>
            <a:r>
              <a:rPr lang="en-US" dirty="0"/>
              <a:t>in moving quickly</a:t>
            </a:r>
          </a:p>
          <a:p>
            <a:endParaRPr lang="en-US" dirty="0"/>
          </a:p>
        </p:txBody>
      </p:sp>
    </p:spTree>
    <p:extLst>
      <p:ext uri="{BB962C8B-B14F-4D97-AF65-F5344CB8AC3E}">
        <p14:creationId xmlns:p14="http://schemas.microsoft.com/office/powerpoint/2010/main" val="27777595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Man Movements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89358" y="2778152"/>
            <a:ext cx="3365284" cy="2292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06987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Tethered Movement</a:t>
            </a:r>
            <a:br>
              <a:rPr lang="en-US" dirty="0"/>
            </a:br>
            <a:r>
              <a:rPr lang="en-US" dirty="0" smtClean="0"/>
              <a:t>(Three-Man)</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Strengths:</a:t>
            </a:r>
          </a:p>
          <a:p>
            <a:pPr marL="0" indent="0">
              <a:buNone/>
            </a:pPr>
            <a:endParaRPr lang="en-US" dirty="0"/>
          </a:p>
          <a:p>
            <a:r>
              <a:rPr lang="en-US" dirty="0" smtClean="0"/>
              <a:t>Easy </a:t>
            </a:r>
            <a:r>
              <a:rPr lang="en-US" dirty="0"/>
              <a:t>to cover all angles, especially when stationary</a:t>
            </a:r>
          </a:p>
          <a:p>
            <a:r>
              <a:rPr lang="en-US" dirty="0" smtClean="0"/>
              <a:t>Smaller </a:t>
            </a:r>
            <a:r>
              <a:rPr lang="en-US" dirty="0"/>
              <a:t>target signature</a:t>
            </a:r>
          </a:p>
          <a:p>
            <a:r>
              <a:rPr lang="en-US" dirty="0" smtClean="0"/>
              <a:t>Can </a:t>
            </a:r>
            <a:r>
              <a:rPr lang="en-US" dirty="0"/>
              <a:t>move quickly using touch indexing to determine speed</a:t>
            </a:r>
          </a:p>
          <a:p>
            <a:r>
              <a:rPr lang="en-US" dirty="0" smtClean="0"/>
              <a:t>Ballistic </a:t>
            </a:r>
            <a:r>
              <a:rPr lang="en-US" dirty="0"/>
              <a:t>protection to rear guard from the </a:t>
            </a:r>
            <a:r>
              <a:rPr lang="en-US" dirty="0" smtClean="0"/>
              <a:t>front</a:t>
            </a:r>
          </a:p>
          <a:p>
            <a:pPr marL="0" indent="0">
              <a:buNone/>
            </a:pPr>
            <a:endParaRPr lang="en-US" dirty="0"/>
          </a:p>
          <a:p>
            <a:pPr marL="0" indent="0">
              <a:buNone/>
            </a:pPr>
            <a:r>
              <a:rPr lang="en-US" dirty="0"/>
              <a:t>Weaknesses:</a:t>
            </a:r>
          </a:p>
          <a:p>
            <a:r>
              <a:rPr lang="en-US" dirty="0" smtClean="0"/>
              <a:t>Weapon </a:t>
            </a:r>
            <a:r>
              <a:rPr lang="en-US" dirty="0"/>
              <a:t>deployed using one hand (rear guard)</a:t>
            </a:r>
          </a:p>
          <a:p>
            <a:endParaRPr lang="en-US" dirty="0"/>
          </a:p>
        </p:txBody>
      </p:sp>
    </p:spTree>
    <p:extLst>
      <p:ext uri="{BB962C8B-B14F-4D97-AF65-F5344CB8AC3E}">
        <p14:creationId xmlns:p14="http://schemas.microsoft.com/office/powerpoint/2010/main" val="32254933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Side By Side </a:t>
            </a:r>
            <a:r>
              <a:rPr lang="en-US" dirty="0" smtClean="0"/>
              <a:t>Movement</a:t>
            </a:r>
            <a:br>
              <a:rPr lang="en-US" dirty="0" smtClean="0"/>
            </a:br>
            <a:r>
              <a:rPr lang="en-US" dirty="0" smtClean="0"/>
              <a:t>(Three-Man)</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Strengths</a:t>
            </a:r>
            <a:r>
              <a:rPr lang="en-US" dirty="0" smtClean="0"/>
              <a:t>:</a:t>
            </a:r>
          </a:p>
          <a:p>
            <a:pPr marL="0" indent="0">
              <a:buNone/>
            </a:pPr>
            <a:endParaRPr lang="en-US" dirty="0"/>
          </a:p>
          <a:p>
            <a:r>
              <a:rPr lang="en-US" dirty="0" smtClean="0"/>
              <a:t>Both </a:t>
            </a:r>
            <a:r>
              <a:rPr lang="en-US" dirty="0"/>
              <a:t>hands on the weapon system (all positions)</a:t>
            </a:r>
          </a:p>
          <a:p>
            <a:r>
              <a:rPr lang="en-US" dirty="0" smtClean="0"/>
              <a:t>Responders </a:t>
            </a:r>
            <a:r>
              <a:rPr lang="en-US" dirty="0"/>
              <a:t>not directly in line from back or front</a:t>
            </a:r>
          </a:p>
          <a:p>
            <a:r>
              <a:rPr lang="en-US" dirty="0" smtClean="0"/>
              <a:t>Limited </a:t>
            </a:r>
            <a:r>
              <a:rPr lang="en-US" dirty="0"/>
              <a:t>to no gap in coverage to the </a:t>
            </a:r>
            <a:r>
              <a:rPr lang="en-US" dirty="0" smtClean="0"/>
              <a:t>sides</a:t>
            </a:r>
          </a:p>
          <a:p>
            <a:pPr marL="0" indent="0">
              <a:buNone/>
            </a:pPr>
            <a:endParaRPr lang="en-US" dirty="0"/>
          </a:p>
          <a:p>
            <a:pPr marL="0" indent="0">
              <a:buNone/>
            </a:pPr>
            <a:r>
              <a:rPr lang="en-US" dirty="0"/>
              <a:t>Weaknesses:</a:t>
            </a:r>
          </a:p>
          <a:p>
            <a:r>
              <a:rPr lang="en-US" dirty="0" smtClean="0"/>
              <a:t>Difficult </a:t>
            </a:r>
            <a:r>
              <a:rPr lang="en-US" dirty="0"/>
              <a:t>to cover angles when stationary in a linear danger area (such as a hallway)</a:t>
            </a:r>
          </a:p>
          <a:p>
            <a:r>
              <a:rPr lang="en-US" dirty="0" smtClean="0"/>
              <a:t>Larger </a:t>
            </a:r>
            <a:r>
              <a:rPr lang="en-US" dirty="0"/>
              <a:t>target signature</a:t>
            </a:r>
          </a:p>
          <a:p>
            <a:r>
              <a:rPr lang="en-US" dirty="0" smtClean="0"/>
              <a:t>Difficulty </a:t>
            </a:r>
            <a:r>
              <a:rPr lang="en-US" dirty="0"/>
              <a:t>moving quickly</a:t>
            </a:r>
          </a:p>
          <a:p>
            <a:endParaRPr lang="en-US" dirty="0"/>
          </a:p>
        </p:txBody>
      </p:sp>
    </p:spTree>
    <p:extLst>
      <p:ext uri="{BB962C8B-B14F-4D97-AF65-F5344CB8AC3E}">
        <p14:creationId xmlns:p14="http://schemas.microsoft.com/office/powerpoint/2010/main" val="520783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Campus Community Preparation &amp; Response to Violent Threats</a:t>
            </a:r>
            <a:br>
              <a:rPr lang="en-US" sz="2800" dirty="0"/>
            </a:br>
            <a:r>
              <a:rPr lang="en-US" sz="2800" dirty="0"/>
              <a:t>Emergency Management Model</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28393" y="2162403"/>
            <a:ext cx="3487214" cy="3523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44097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Four Man Movement Techniques</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3498" y="2778152"/>
            <a:ext cx="4737003" cy="2292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8408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Four Man Movement Techniques</a:t>
            </a:r>
          </a:p>
        </p:txBody>
      </p:sp>
      <p:sp>
        <p:nvSpPr>
          <p:cNvPr id="3" name="Content Placeholder 2"/>
          <p:cNvSpPr>
            <a:spLocks noGrp="1"/>
          </p:cNvSpPr>
          <p:nvPr>
            <p:ph idx="1"/>
          </p:nvPr>
        </p:nvSpPr>
        <p:spPr/>
        <p:txBody>
          <a:bodyPr/>
          <a:lstStyle/>
          <a:p>
            <a:r>
              <a:rPr lang="en-US" dirty="0"/>
              <a:t>Point </a:t>
            </a:r>
            <a:r>
              <a:rPr lang="en-US" dirty="0" smtClean="0"/>
              <a:t>Position</a:t>
            </a:r>
          </a:p>
          <a:p>
            <a:r>
              <a:rPr lang="en-US" dirty="0" smtClean="0"/>
              <a:t>Left </a:t>
            </a:r>
            <a:r>
              <a:rPr lang="en-US" dirty="0"/>
              <a:t>Cover </a:t>
            </a:r>
            <a:r>
              <a:rPr lang="en-US" dirty="0" smtClean="0"/>
              <a:t>Position</a:t>
            </a:r>
          </a:p>
          <a:p>
            <a:r>
              <a:rPr lang="en-US" dirty="0" smtClean="0"/>
              <a:t>Right </a:t>
            </a:r>
            <a:r>
              <a:rPr lang="en-US" dirty="0"/>
              <a:t>Cover </a:t>
            </a:r>
            <a:r>
              <a:rPr lang="en-US" dirty="0" smtClean="0"/>
              <a:t>Position</a:t>
            </a:r>
          </a:p>
          <a:p>
            <a:r>
              <a:rPr lang="en-US" dirty="0" smtClean="0"/>
              <a:t>Rear </a:t>
            </a:r>
            <a:r>
              <a:rPr lang="en-US" dirty="0"/>
              <a:t>Guard </a:t>
            </a:r>
            <a:r>
              <a:rPr lang="en-US" dirty="0" smtClean="0"/>
              <a:t>Position</a:t>
            </a:r>
          </a:p>
          <a:p>
            <a:r>
              <a:rPr lang="en-US" dirty="0" smtClean="0"/>
              <a:t>Team </a:t>
            </a:r>
            <a:r>
              <a:rPr lang="en-US" dirty="0"/>
              <a:t>Leader/Long Gun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495800"/>
            <a:ext cx="3789602" cy="1833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15599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Alternate Four Man Movement Techniques</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86310" y="2781201"/>
            <a:ext cx="3371380" cy="228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74043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Diamond Movement</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Strengths</a:t>
            </a:r>
            <a:r>
              <a:rPr lang="en-US" dirty="0" smtClean="0"/>
              <a:t>:</a:t>
            </a:r>
          </a:p>
          <a:p>
            <a:pPr marL="0" indent="0">
              <a:buNone/>
            </a:pPr>
            <a:endParaRPr lang="en-US" dirty="0"/>
          </a:p>
          <a:p>
            <a:r>
              <a:rPr lang="en-US" dirty="0" smtClean="0"/>
              <a:t>Easy </a:t>
            </a:r>
            <a:r>
              <a:rPr lang="en-US" dirty="0"/>
              <a:t>to cover all angles, especially when stationary</a:t>
            </a:r>
          </a:p>
          <a:p>
            <a:r>
              <a:rPr lang="en-US" dirty="0" smtClean="0"/>
              <a:t>Can </a:t>
            </a:r>
            <a:r>
              <a:rPr lang="en-US" dirty="0"/>
              <a:t>flex into limited space environments</a:t>
            </a:r>
          </a:p>
          <a:p>
            <a:r>
              <a:rPr lang="en-US" dirty="0" smtClean="0"/>
              <a:t>Can </a:t>
            </a:r>
            <a:r>
              <a:rPr lang="en-US" dirty="0"/>
              <a:t>move quickly using touch indexing to determine speed</a:t>
            </a:r>
          </a:p>
          <a:p>
            <a:r>
              <a:rPr lang="en-US" dirty="0" smtClean="0"/>
              <a:t>Ballistic </a:t>
            </a:r>
            <a:r>
              <a:rPr lang="en-US" dirty="0"/>
              <a:t>protection to rear guard from the </a:t>
            </a:r>
            <a:r>
              <a:rPr lang="en-US" dirty="0" smtClean="0"/>
              <a:t>front</a:t>
            </a:r>
          </a:p>
          <a:p>
            <a:pPr marL="0" indent="0">
              <a:buNone/>
            </a:pPr>
            <a:endParaRPr lang="en-US" dirty="0"/>
          </a:p>
          <a:p>
            <a:pPr marL="0" indent="0">
              <a:buNone/>
            </a:pPr>
            <a:r>
              <a:rPr lang="en-US" dirty="0"/>
              <a:t>Weaknesses:</a:t>
            </a:r>
          </a:p>
          <a:p>
            <a:r>
              <a:rPr lang="en-US" dirty="0" smtClean="0"/>
              <a:t>Weapon </a:t>
            </a:r>
            <a:r>
              <a:rPr lang="en-US" dirty="0"/>
              <a:t>deployed using one hand (rear guard)</a:t>
            </a:r>
          </a:p>
          <a:p>
            <a:r>
              <a:rPr lang="en-US" dirty="0" smtClean="0"/>
              <a:t>The </a:t>
            </a:r>
            <a:r>
              <a:rPr lang="en-US" dirty="0"/>
              <a:t>point position is exposed if left or right cover fails to move up and cover from the side a during deliberate speed entry</a:t>
            </a:r>
          </a:p>
          <a:p>
            <a:r>
              <a:rPr lang="en-US" dirty="0" smtClean="0"/>
              <a:t>If </a:t>
            </a:r>
            <a:r>
              <a:rPr lang="en-US" dirty="0"/>
              <a:t>not disciplined, priority of fire issues can arise</a:t>
            </a:r>
          </a:p>
          <a:p>
            <a:endParaRPr lang="en-US" dirty="0"/>
          </a:p>
        </p:txBody>
      </p:sp>
    </p:spTree>
    <p:extLst>
      <p:ext uri="{BB962C8B-B14F-4D97-AF65-F5344CB8AC3E}">
        <p14:creationId xmlns:p14="http://schemas.microsoft.com/office/powerpoint/2010/main" val="23082309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 Movement</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Strengths</a:t>
            </a:r>
            <a:r>
              <a:rPr lang="en-US" dirty="0" smtClean="0"/>
              <a:t>:</a:t>
            </a:r>
          </a:p>
          <a:p>
            <a:pPr marL="0" indent="0">
              <a:buNone/>
            </a:pPr>
            <a:endParaRPr lang="en-US" dirty="0"/>
          </a:p>
          <a:p>
            <a:r>
              <a:rPr lang="en-US" dirty="0" smtClean="0"/>
              <a:t>Reduces </a:t>
            </a:r>
            <a:r>
              <a:rPr lang="en-US" dirty="0"/>
              <a:t>priority of fire issues to the front—all responders are in line</a:t>
            </a:r>
          </a:p>
          <a:p>
            <a:r>
              <a:rPr lang="en-US" dirty="0" smtClean="0"/>
              <a:t>Left </a:t>
            </a:r>
            <a:r>
              <a:rPr lang="en-US" dirty="0"/>
              <a:t>and right cover can cross cover angles to the front</a:t>
            </a:r>
          </a:p>
          <a:p>
            <a:r>
              <a:rPr lang="en-US" dirty="0" smtClean="0"/>
              <a:t>Limited </a:t>
            </a:r>
            <a:r>
              <a:rPr lang="en-US" dirty="0"/>
              <a:t>to no gap in coverage to the </a:t>
            </a:r>
            <a:r>
              <a:rPr lang="en-US" dirty="0" smtClean="0"/>
              <a:t>sides</a:t>
            </a:r>
          </a:p>
          <a:p>
            <a:pPr marL="0" indent="0">
              <a:buNone/>
            </a:pPr>
            <a:endParaRPr lang="en-US" dirty="0"/>
          </a:p>
          <a:p>
            <a:r>
              <a:rPr lang="en-US" dirty="0"/>
              <a:t>Weaknesses:</a:t>
            </a:r>
          </a:p>
          <a:p>
            <a:r>
              <a:rPr lang="en-US" dirty="0" smtClean="0"/>
              <a:t>Larger </a:t>
            </a:r>
            <a:r>
              <a:rPr lang="en-US" dirty="0"/>
              <a:t>target signature</a:t>
            </a:r>
          </a:p>
          <a:p>
            <a:r>
              <a:rPr lang="en-US" dirty="0" smtClean="0"/>
              <a:t>More </a:t>
            </a:r>
            <a:r>
              <a:rPr lang="en-US" dirty="0"/>
              <a:t>difficult to move rapidly and maintain integrity of the “T”</a:t>
            </a:r>
          </a:p>
          <a:p>
            <a:r>
              <a:rPr lang="en-US" dirty="0" smtClean="0"/>
              <a:t>Requires </a:t>
            </a:r>
            <a:r>
              <a:rPr lang="en-US" dirty="0"/>
              <a:t>more complex communication (cross cover/switch)</a:t>
            </a:r>
          </a:p>
          <a:p>
            <a:endParaRPr lang="en-US" dirty="0"/>
          </a:p>
        </p:txBody>
      </p:sp>
    </p:spTree>
    <p:extLst>
      <p:ext uri="{BB962C8B-B14F-4D97-AF65-F5344CB8AC3E}">
        <p14:creationId xmlns:p14="http://schemas.microsoft.com/office/powerpoint/2010/main" val="18508749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 Movement</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Strengths</a:t>
            </a:r>
            <a:r>
              <a:rPr lang="en-US" dirty="0" smtClean="0"/>
              <a:t>:</a:t>
            </a:r>
          </a:p>
          <a:p>
            <a:pPr marL="0" indent="0">
              <a:buNone/>
            </a:pPr>
            <a:endParaRPr lang="en-US" dirty="0"/>
          </a:p>
          <a:p>
            <a:r>
              <a:rPr lang="en-US" dirty="0" smtClean="0"/>
              <a:t>Excellent </a:t>
            </a:r>
            <a:r>
              <a:rPr lang="en-US" dirty="0"/>
              <a:t>movement technique when clearing intersecting hallways</a:t>
            </a:r>
          </a:p>
          <a:p>
            <a:r>
              <a:rPr lang="en-US" dirty="0" smtClean="0"/>
              <a:t>Left </a:t>
            </a:r>
            <a:r>
              <a:rPr lang="en-US" dirty="0"/>
              <a:t>and right cover can maximize cross cover angles to the </a:t>
            </a:r>
            <a:r>
              <a:rPr lang="en-US" dirty="0" smtClean="0"/>
              <a:t>front</a:t>
            </a:r>
          </a:p>
          <a:p>
            <a:pPr marL="0" indent="0">
              <a:buNone/>
            </a:pPr>
            <a:endParaRPr lang="en-US" dirty="0"/>
          </a:p>
          <a:p>
            <a:pPr marL="0" indent="0">
              <a:buNone/>
            </a:pPr>
            <a:r>
              <a:rPr lang="en-US" dirty="0"/>
              <a:t>Weaknesses:</a:t>
            </a:r>
          </a:p>
          <a:p>
            <a:r>
              <a:rPr lang="en-US" dirty="0" smtClean="0"/>
              <a:t>Priority </a:t>
            </a:r>
            <a:r>
              <a:rPr lang="en-US" dirty="0"/>
              <a:t>of fire issues if the point does not move up online with left and right cover</a:t>
            </a:r>
          </a:p>
          <a:p>
            <a:r>
              <a:rPr lang="en-US" dirty="0" smtClean="0"/>
              <a:t>More </a:t>
            </a:r>
            <a:r>
              <a:rPr lang="en-US" dirty="0"/>
              <a:t>difficult to move rapidly and maintain integrity of the “Y”</a:t>
            </a:r>
          </a:p>
          <a:p>
            <a:r>
              <a:rPr lang="en-US" dirty="0" smtClean="0"/>
              <a:t>Requires </a:t>
            </a:r>
            <a:r>
              <a:rPr lang="en-US" dirty="0"/>
              <a:t>more complex communication (cross cover/switch)</a:t>
            </a:r>
          </a:p>
          <a:p>
            <a:endParaRPr lang="en-US" dirty="0"/>
          </a:p>
        </p:txBody>
      </p:sp>
    </p:spTree>
    <p:extLst>
      <p:ext uri="{BB962C8B-B14F-4D97-AF65-F5344CB8AC3E}">
        <p14:creationId xmlns:p14="http://schemas.microsoft.com/office/powerpoint/2010/main" val="4956854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Man Movement Techniques</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6200" y="2778152"/>
            <a:ext cx="3511600" cy="2292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9657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Rear Guard Movement</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Strengths</a:t>
            </a:r>
            <a:r>
              <a:rPr lang="en-US" dirty="0" smtClean="0"/>
              <a:t>:</a:t>
            </a:r>
          </a:p>
          <a:p>
            <a:pPr marL="0" indent="0">
              <a:buNone/>
            </a:pPr>
            <a:endParaRPr lang="en-US" dirty="0"/>
          </a:p>
          <a:p>
            <a:r>
              <a:rPr lang="en-US" dirty="0" smtClean="0"/>
              <a:t>Overlapping </a:t>
            </a:r>
            <a:r>
              <a:rPr lang="en-US" dirty="0"/>
              <a:t>fields of fire around the team</a:t>
            </a:r>
          </a:p>
          <a:p>
            <a:r>
              <a:rPr lang="en-US" dirty="0" smtClean="0"/>
              <a:t>Cross </a:t>
            </a:r>
            <a:r>
              <a:rPr lang="en-US" dirty="0"/>
              <a:t>cover to the rear if the team becomes stationary</a:t>
            </a:r>
          </a:p>
          <a:p>
            <a:r>
              <a:rPr lang="en-US" dirty="0" smtClean="0"/>
              <a:t>Can </a:t>
            </a:r>
            <a:r>
              <a:rPr lang="en-US" dirty="0"/>
              <a:t>move quickly using touch indexing to determine speed</a:t>
            </a:r>
          </a:p>
          <a:p>
            <a:r>
              <a:rPr lang="en-US" dirty="0" smtClean="0"/>
              <a:t>Increased </a:t>
            </a:r>
            <a:r>
              <a:rPr lang="en-US" dirty="0"/>
              <a:t>ballistic protection around the </a:t>
            </a:r>
            <a:r>
              <a:rPr lang="en-US" dirty="0" smtClean="0"/>
              <a:t>team</a:t>
            </a:r>
          </a:p>
          <a:p>
            <a:pPr marL="0" indent="0">
              <a:buNone/>
            </a:pPr>
            <a:endParaRPr lang="en-US" dirty="0"/>
          </a:p>
          <a:p>
            <a:r>
              <a:rPr lang="en-US" dirty="0"/>
              <a:t>Weaknesses</a:t>
            </a:r>
            <a:r>
              <a:rPr lang="en-US" dirty="0" smtClean="0"/>
              <a:t>:</a:t>
            </a:r>
            <a:endParaRPr lang="en-US" dirty="0"/>
          </a:p>
          <a:p>
            <a:r>
              <a:rPr lang="en-US" dirty="0" smtClean="0"/>
              <a:t>Weapon </a:t>
            </a:r>
            <a:r>
              <a:rPr lang="en-US" dirty="0"/>
              <a:t>deployed using one hand (rear guards)</a:t>
            </a:r>
          </a:p>
          <a:p>
            <a:r>
              <a:rPr lang="en-US" dirty="0" smtClean="0"/>
              <a:t>The </a:t>
            </a:r>
            <a:r>
              <a:rPr lang="en-US" dirty="0"/>
              <a:t>point position is exposed if left or right cover fails to move up and cover from the side during deliberate speed entry</a:t>
            </a:r>
          </a:p>
          <a:p>
            <a:r>
              <a:rPr lang="en-US" dirty="0" smtClean="0"/>
              <a:t>If </a:t>
            </a:r>
            <a:r>
              <a:rPr lang="en-US" dirty="0"/>
              <a:t>not disciplined, priority of fire issues can arise</a:t>
            </a:r>
          </a:p>
          <a:p>
            <a:endParaRPr lang="en-US" dirty="0"/>
          </a:p>
        </p:txBody>
      </p:sp>
    </p:spTree>
    <p:extLst>
      <p:ext uri="{BB962C8B-B14F-4D97-AF65-F5344CB8AC3E}">
        <p14:creationId xmlns:p14="http://schemas.microsoft.com/office/powerpoint/2010/main" val="3511923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Special Skill/Knowledge Movement</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Strengths:</a:t>
            </a:r>
          </a:p>
          <a:p>
            <a:r>
              <a:rPr lang="en-US" dirty="0" smtClean="0"/>
              <a:t>One </a:t>
            </a:r>
            <a:r>
              <a:rPr lang="en-US" dirty="0"/>
              <a:t>person controls the team using overall situational awareness</a:t>
            </a:r>
          </a:p>
          <a:p>
            <a:r>
              <a:rPr lang="en-US" dirty="0" smtClean="0"/>
              <a:t>Frees </a:t>
            </a:r>
            <a:r>
              <a:rPr lang="en-US" dirty="0"/>
              <a:t>up a responder to use a radio to stay in communication with other responders operating in the same environment</a:t>
            </a:r>
          </a:p>
          <a:p>
            <a:r>
              <a:rPr lang="en-US" dirty="0" smtClean="0"/>
              <a:t>The </a:t>
            </a:r>
            <a:r>
              <a:rPr lang="en-US" dirty="0"/>
              <a:t>responder with special skill/knowledge can direct the team as it moves to close distance with the suspects</a:t>
            </a:r>
          </a:p>
          <a:p>
            <a:r>
              <a:rPr lang="en-US" dirty="0" smtClean="0"/>
              <a:t>Increased </a:t>
            </a:r>
            <a:r>
              <a:rPr lang="en-US" dirty="0"/>
              <a:t>ballistic protection around the </a:t>
            </a:r>
            <a:r>
              <a:rPr lang="en-US" dirty="0" smtClean="0"/>
              <a:t>team</a:t>
            </a:r>
          </a:p>
          <a:p>
            <a:pPr marL="0" indent="0">
              <a:buNone/>
            </a:pPr>
            <a:endParaRPr lang="en-US" dirty="0"/>
          </a:p>
          <a:p>
            <a:pPr marL="0" indent="0">
              <a:buNone/>
            </a:pPr>
            <a:r>
              <a:rPr lang="en-US" dirty="0"/>
              <a:t>Weaknesses:</a:t>
            </a:r>
          </a:p>
          <a:p>
            <a:r>
              <a:rPr lang="en-US" dirty="0" smtClean="0"/>
              <a:t>Weapon </a:t>
            </a:r>
            <a:r>
              <a:rPr lang="en-US" dirty="0"/>
              <a:t>deployed using one hand (rear guard)</a:t>
            </a:r>
          </a:p>
          <a:p>
            <a:r>
              <a:rPr lang="en-US" dirty="0" smtClean="0"/>
              <a:t>Special </a:t>
            </a:r>
            <a:r>
              <a:rPr lang="en-US" dirty="0"/>
              <a:t>skill/knowledge position must maintain discipline to limit priority of fire issues</a:t>
            </a:r>
          </a:p>
          <a:p>
            <a:endParaRPr lang="en-US" dirty="0"/>
          </a:p>
        </p:txBody>
      </p:sp>
    </p:spTree>
    <p:extLst>
      <p:ext uri="{BB962C8B-B14F-4D97-AF65-F5344CB8AC3E}">
        <p14:creationId xmlns:p14="http://schemas.microsoft.com/office/powerpoint/2010/main" val="27773249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Enabling Objectives</a:t>
            </a:r>
            <a:br>
              <a:rPr lang="en-US" dirty="0"/>
            </a:br>
            <a:r>
              <a:rPr lang="en-US" dirty="0"/>
              <a:t>Part </a:t>
            </a:r>
            <a:r>
              <a:rPr lang="en-US" dirty="0" smtClean="0"/>
              <a:t>II-D</a:t>
            </a:r>
            <a:endParaRPr lang="en-US" dirty="0"/>
          </a:p>
        </p:txBody>
      </p:sp>
      <p:sp>
        <p:nvSpPr>
          <p:cNvPr id="3" name="Content Placeholder 2"/>
          <p:cNvSpPr>
            <a:spLocks noGrp="1"/>
          </p:cNvSpPr>
          <p:nvPr>
            <p:ph idx="1"/>
          </p:nvPr>
        </p:nvSpPr>
        <p:spPr/>
        <p:txBody>
          <a:bodyPr>
            <a:normAutofit fontScale="55000" lnSpcReduction="20000"/>
          </a:bodyPr>
          <a:lstStyle/>
          <a:p>
            <a:r>
              <a:rPr lang="en-US" dirty="0"/>
              <a:t>Demonstrate safe weapons handling skills</a:t>
            </a:r>
          </a:p>
          <a:p>
            <a:r>
              <a:rPr lang="en-US" dirty="0" smtClean="0"/>
              <a:t>Demonstrate </a:t>
            </a:r>
            <a:r>
              <a:rPr lang="en-US" dirty="0"/>
              <a:t>methods for setting up for a room entry as a solo responder and in a team of up to five responders</a:t>
            </a:r>
          </a:p>
          <a:p>
            <a:r>
              <a:rPr lang="en-US" dirty="0" smtClean="0"/>
              <a:t>Demonstrate </a:t>
            </a:r>
            <a:r>
              <a:rPr lang="en-US" dirty="0"/>
              <a:t>non verbal communication skills prior to room entry</a:t>
            </a:r>
          </a:p>
          <a:p>
            <a:r>
              <a:rPr lang="en-US" dirty="0" smtClean="0"/>
              <a:t>Demonstrate </a:t>
            </a:r>
            <a:r>
              <a:rPr lang="en-US" dirty="0"/>
              <a:t>room entry techniques as a solo responder and in a team of up to five responders</a:t>
            </a:r>
          </a:p>
          <a:p>
            <a:r>
              <a:rPr lang="en-US" dirty="0" smtClean="0"/>
              <a:t>Discuss </a:t>
            </a:r>
            <a:r>
              <a:rPr lang="en-US" dirty="0"/>
              <a:t>and demonstrate team maintenance and the planning process prior to leaving a secure room</a:t>
            </a:r>
          </a:p>
          <a:p>
            <a:r>
              <a:rPr lang="en-US" dirty="0" smtClean="0"/>
              <a:t>Discuss </a:t>
            </a:r>
            <a:r>
              <a:rPr lang="en-US" dirty="0"/>
              <a:t>and demonstrate the need for additional responders (support) within a room</a:t>
            </a:r>
          </a:p>
          <a:p>
            <a:r>
              <a:rPr lang="en-US" dirty="0" smtClean="0"/>
              <a:t>Discuss </a:t>
            </a:r>
            <a:r>
              <a:rPr lang="en-US" dirty="0"/>
              <a:t>the room entry principles of speed, surprise, and violence of action</a:t>
            </a:r>
          </a:p>
          <a:p>
            <a:r>
              <a:rPr lang="en-US" dirty="0" smtClean="0"/>
              <a:t>Discuss </a:t>
            </a:r>
            <a:r>
              <a:rPr lang="en-US" dirty="0"/>
              <a:t>and demonstrate points of domination and fields of fire within a room</a:t>
            </a:r>
          </a:p>
          <a:p>
            <a:r>
              <a:rPr lang="en-US" dirty="0" smtClean="0"/>
              <a:t>Discuss </a:t>
            </a:r>
            <a:r>
              <a:rPr lang="en-US" dirty="0"/>
              <a:t>and demonstrate the importance of communication within a room</a:t>
            </a:r>
          </a:p>
          <a:p>
            <a:r>
              <a:rPr lang="en-US" dirty="0" smtClean="0"/>
              <a:t>Identify</a:t>
            </a:r>
            <a:r>
              <a:rPr lang="en-US" dirty="0"/>
              <a:t>, discuss, and demonstrate the tactical room entry philosophy of going to the “known” first</a:t>
            </a:r>
          </a:p>
          <a:p>
            <a:r>
              <a:rPr lang="en-US" dirty="0" smtClean="0"/>
              <a:t>Identify</a:t>
            </a:r>
            <a:r>
              <a:rPr lang="en-US" dirty="0"/>
              <a:t>, discuss, and demonstrate the tactical room entry philosophy of going to the “unknown” first</a:t>
            </a:r>
          </a:p>
          <a:p>
            <a:endParaRPr lang="en-US" dirty="0"/>
          </a:p>
        </p:txBody>
      </p:sp>
    </p:spTree>
    <p:extLst>
      <p:ext uri="{BB962C8B-B14F-4D97-AF65-F5344CB8AC3E}">
        <p14:creationId xmlns:p14="http://schemas.microsoft.com/office/powerpoint/2010/main" val="337696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Campus Community Preparation &amp; Response to Violent Threats</a:t>
            </a:r>
            <a:br>
              <a:rPr lang="en-US" sz="2800" dirty="0"/>
            </a:br>
            <a:r>
              <a:rPr lang="en-US" sz="2800" dirty="0"/>
              <a:t>Emergency Management Model</a:t>
            </a:r>
          </a:p>
        </p:txBody>
      </p:sp>
      <p:sp>
        <p:nvSpPr>
          <p:cNvPr id="3" name="Content Placeholder 2"/>
          <p:cNvSpPr>
            <a:spLocks noGrp="1"/>
          </p:cNvSpPr>
          <p:nvPr>
            <p:ph idx="1"/>
          </p:nvPr>
        </p:nvSpPr>
        <p:spPr/>
        <p:txBody>
          <a:bodyPr/>
          <a:lstStyle/>
          <a:p>
            <a:r>
              <a:rPr lang="en-US" dirty="0"/>
              <a:t>Prevention</a:t>
            </a:r>
          </a:p>
          <a:p>
            <a:r>
              <a:rPr lang="en-US" dirty="0"/>
              <a:t>Mitigation</a:t>
            </a:r>
          </a:p>
          <a:p>
            <a:r>
              <a:rPr lang="en-US" dirty="0"/>
              <a:t>Preparedness</a:t>
            </a:r>
          </a:p>
          <a:p>
            <a:r>
              <a:rPr lang="en-US" dirty="0"/>
              <a:t>Response</a:t>
            </a:r>
          </a:p>
          <a:p>
            <a:r>
              <a:rPr lang="en-US" dirty="0"/>
              <a:t>Recovery</a:t>
            </a:r>
          </a:p>
        </p:txBody>
      </p:sp>
    </p:spTree>
    <p:extLst>
      <p:ext uri="{BB962C8B-B14F-4D97-AF65-F5344CB8AC3E}">
        <p14:creationId xmlns:p14="http://schemas.microsoft.com/office/powerpoint/2010/main" val="42446222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Up for Room Entry</a:t>
            </a:r>
          </a:p>
        </p:txBody>
      </p:sp>
      <p:sp>
        <p:nvSpPr>
          <p:cNvPr id="4" name="Content Placeholder 3"/>
          <p:cNvSpPr>
            <a:spLocks noGrp="1"/>
          </p:cNvSpPr>
          <p:nvPr>
            <p:ph idx="1"/>
          </p:nvPr>
        </p:nvSpPr>
        <p:spPr/>
        <p:txBody>
          <a:bodyPr/>
          <a:lstStyle/>
          <a:p>
            <a:r>
              <a:rPr lang="en-US" dirty="0" smtClean="0"/>
              <a:t>Communication</a:t>
            </a:r>
          </a:p>
          <a:p>
            <a:r>
              <a:rPr lang="en-US" dirty="0" smtClean="0"/>
              <a:t>Positioning</a:t>
            </a:r>
          </a:p>
          <a:p>
            <a:endParaRPr lang="en-US" dirty="0" smtClean="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676400"/>
            <a:ext cx="4017963"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819400"/>
            <a:ext cx="3822700"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495800"/>
            <a:ext cx="3840163" cy="197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71396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Room Entry</a:t>
            </a:r>
          </a:p>
        </p:txBody>
      </p:sp>
      <p:sp>
        <p:nvSpPr>
          <p:cNvPr id="3" name="Content Placeholder 2"/>
          <p:cNvSpPr>
            <a:spLocks noGrp="1"/>
          </p:cNvSpPr>
          <p:nvPr>
            <p:ph idx="1"/>
          </p:nvPr>
        </p:nvSpPr>
        <p:spPr/>
        <p:txBody>
          <a:bodyPr/>
          <a:lstStyle/>
          <a:p>
            <a:r>
              <a:rPr lang="en-US" dirty="0"/>
              <a:t>The Element of </a:t>
            </a:r>
            <a:r>
              <a:rPr lang="en-US" dirty="0" smtClean="0"/>
              <a:t>Surprise</a:t>
            </a:r>
          </a:p>
          <a:p>
            <a:r>
              <a:rPr lang="en-US" dirty="0" smtClean="0"/>
              <a:t>Speed</a:t>
            </a:r>
          </a:p>
          <a:p>
            <a:r>
              <a:rPr lang="en-US" dirty="0" smtClean="0"/>
              <a:t>Violence </a:t>
            </a:r>
            <a:r>
              <a:rPr lang="en-US" dirty="0"/>
              <a:t>of Action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895600"/>
            <a:ext cx="2575783" cy="253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1001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Words</a:t>
            </a:r>
            <a:endParaRPr lang="en-US" dirty="0"/>
          </a:p>
        </p:txBody>
      </p:sp>
      <p:sp>
        <p:nvSpPr>
          <p:cNvPr id="3" name="Content Placeholder 2"/>
          <p:cNvSpPr>
            <a:spLocks noGrp="1"/>
          </p:cNvSpPr>
          <p:nvPr>
            <p:ph idx="1"/>
          </p:nvPr>
        </p:nvSpPr>
        <p:spPr/>
        <p:txBody>
          <a:bodyPr/>
          <a:lstStyle/>
          <a:p>
            <a:pPr marL="0" indent="0">
              <a:buNone/>
            </a:pPr>
            <a:r>
              <a:rPr lang="en-US" dirty="0" smtClean="0"/>
              <a:t>This is only an introduction to the topic of prevention and response to school based active shooter/killer incidents. </a:t>
            </a:r>
          </a:p>
          <a:p>
            <a:pPr marL="0" indent="0">
              <a:buNone/>
            </a:pPr>
            <a:r>
              <a:rPr lang="en-US" dirty="0" smtClean="0"/>
              <a:t>Reality based training and exercises should be an ongoing part of police training.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4191000"/>
            <a:ext cx="3048000" cy="2286000"/>
          </a:xfrm>
          <a:prstGeom prst="rect">
            <a:avLst/>
          </a:prstGeom>
        </p:spPr>
      </p:pic>
    </p:spTree>
    <p:extLst>
      <p:ext uri="{BB962C8B-B14F-4D97-AF65-F5344CB8AC3E}">
        <p14:creationId xmlns:p14="http://schemas.microsoft.com/office/powerpoint/2010/main" val="21591468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References/Resources</a:t>
            </a:r>
          </a:p>
        </p:txBody>
      </p:sp>
      <p:sp>
        <p:nvSpPr>
          <p:cNvPr id="3" name="Content Placeholder 2"/>
          <p:cNvSpPr>
            <a:spLocks noGrp="1"/>
          </p:cNvSpPr>
          <p:nvPr>
            <p:ph idx="1"/>
          </p:nvPr>
        </p:nvSpPr>
        <p:spPr/>
        <p:txBody>
          <a:bodyPr>
            <a:normAutofit fontScale="70000" lnSpcReduction="20000"/>
          </a:bodyPr>
          <a:lstStyle/>
          <a:p>
            <a:r>
              <a:rPr lang="en-US" dirty="0"/>
              <a:t>Lt. Col. Dave Grossman http://www.warriorsciencegroup.com/</a:t>
            </a:r>
          </a:p>
          <a:p>
            <a:r>
              <a:rPr lang="en-US" dirty="0"/>
              <a:t>John </a:t>
            </a:r>
            <a:r>
              <a:rPr lang="en-US" dirty="0" err="1"/>
              <a:t>Giduck</a:t>
            </a:r>
            <a:r>
              <a:rPr lang="en-US" dirty="0"/>
              <a:t>, Archangel Group Ltd. http://archangelgroup.org/content_main/index.php</a:t>
            </a:r>
          </a:p>
          <a:p>
            <a:r>
              <a:rPr lang="en-US" dirty="0"/>
              <a:t>Advance Law Enforcement Rapid Response Training, http://alerrt.org/</a:t>
            </a:r>
          </a:p>
          <a:p>
            <a:r>
              <a:rPr lang="en-US" dirty="0"/>
              <a:t>Kenneth R. Murray, “Training at the Speed of Life” http://www.armiger.net/</a:t>
            </a:r>
          </a:p>
          <a:p>
            <a:r>
              <a:rPr lang="en-US" dirty="0"/>
              <a:t>Tony </a:t>
            </a:r>
            <a:r>
              <a:rPr lang="en-US" dirty="0" err="1"/>
              <a:t>Blauer</a:t>
            </a:r>
            <a:r>
              <a:rPr lang="en-US" dirty="0"/>
              <a:t>, http://www.tonyblauer.com/</a:t>
            </a:r>
          </a:p>
          <a:p>
            <a:r>
              <a:rPr lang="en-US" dirty="0"/>
              <a:t>http://</a:t>
            </a:r>
            <a:r>
              <a:rPr lang="en-US" dirty="0" smtClean="0"/>
              <a:t>www.denvergov.org/HomePage/CERT/tabid/426128/Default.aspx</a:t>
            </a:r>
          </a:p>
          <a:p>
            <a:r>
              <a:rPr lang="en-US" dirty="0"/>
              <a:t>http://</a:t>
            </a:r>
            <a:r>
              <a:rPr lang="en-US" dirty="0" smtClean="0"/>
              <a:t>www.crisisconsultantgroup.com/wp-content/uploads/2010/09/Active-Shooter-Response-Training-Banner.jpg</a:t>
            </a:r>
          </a:p>
          <a:p>
            <a:r>
              <a:rPr lang="en-US" dirty="0"/>
              <a:t>http://www1.ben.edu/resources/publicsafety/Police_Training.asp</a:t>
            </a:r>
            <a:endParaRPr lang="en-US" dirty="0" smtClean="0"/>
          </a:p>
          <a:p>
            <a:endParaRPr lang="en-US" dirty="0"/>
          </a:p>
        </p:txBody>
      </p:sp>
    </p:spTree>
    <p:extLst>
      <p:ext uri="{BB962C8B-B14F-4D97-AF65-F5344CB8AC3E}">
        <p14:creationId xmlns:p14="http://schemas.microsoft.com/office/powerpoint/2010/main" val="783313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Mitigation/Preparedness</a:t>
            </a:r>
          </a:p>
        </p:txBody>
      </p:sp>
      <p:sp>
        <p:nvSpPr>
          <p:cNvPr id="3" name="Content Placeholder 2"/>
          <p:cNvSpPr>
            <a:spLocks noGrp="1"/>
          </p:cNvSpPr>
          <p:nvPr>
            <p:ph idx="1"/>
          </p:nvPr>
        </p:nvSpPr>
        <p:spPr/>
        <p:txBody>
          <a:bodyPr/>
          <a:lstStyle/>
          <a:p>
            <a:pPr marL="0" indent="0">
              <a:buNone/>
            </a:pPr>
            <a:r>
              <a:rPr lang="en-US" dirty="0" smtClean="0"/>
              <a:t>Threat </a:t>
            </a:r>
            <a:r>
              <a:rPr lang="en-US" dirty="0"/>
              <a:t>Assessment</a:t>
            </a:r>
          </a:p>
          <a:p>
            <a:pPr marL="0" indent="0">
              <a:buNone/>
            </a:pPr>
            <a:r>
              <a:rPr lang="en-US" dirty="0"/>
              <a:t>Physical Safety/Security</a:t>
            </a:r>
          </a:p>
          <a:p>
            <a:pPr marL="0" indent="0">
              <a:buNone/>
            </a:pPr>
            <a:r>
              <a:rPr lang="en-US" dirty="0"/>
              <a:t>Cultural Safety/Security</a:t>
            </a:r>
          </a:p>
          <a:p>
            <a:pPr marL="0" indent="0">
              <a:buNone/>
            </a:pPr>
            <a:r>
              <a:rPr lang="en-US" dirty="0"/>
              <a:t>Information/Intelligence</a:t>
            </a:r>
          </a:p>
          <a:p>
            <a:pPr marL="0" indent="0">
              <a:buNone/>
            </a:pPr>
            <a:r>
              <a:rPr lang="en-US" dirty="0"/>
              <a:t>Communications</a:t>
            </a:r>
          </a:p>
          <a:p>
            <a:pPr marL="0" indent="0">
              <a:buNone/>
            </a:pPr>
            <a:r>
              <a:rPr lang="en-US" dirty="0"/>
              <a:t>Emergency Management</a:t>
            </a:r>
          </a:p>
          <a:p>
            <a:pPr marL="0" indent="0">
              <a:buNone/>
            </a:pPr>
            <a:endParaRPr lang="en-US" dirty="0"/>
          </a:p>
        </p:txBody>
      </p:sp>
    </p:spTree>
    <p:extLst>
      <p:ext uri="{BB962C8B-B14F-4D97-AF65-F5344CB8AC3E}">
        <p14:creationId xmlns:p14="http://schemas.microsoft.com/office/powerpoint/2010/main" val="1616174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 </a:t>
            </a:r>
            <a:r>
              <a:rPr lang="en-US" dirty="0"/>
              <a:t>Assessment</a:t>
            </a:r>
          </a:p>
        </p:txBody>
      </p:sp>
      <p:sp>
        <p:nvSpPr>
          <p:cNvPr id="4" name="Content Placeholder 3"/>
          <p:cNvSpPr>
            <a:spLocks noGrp="1"/>
          </p:cNvSpPr>
          <p:nvPr>
            <p:ph sz="half" idx="1"/>
          </p:nvPr>
        </p:nvSpPr>
        <p:spPr/>
        <p:txBody>
          <a:bodyPr>
            <a:normAutofit lnSpcReduction="10000"/>
          </a:bodyPr>
          <a:lstStyle/>
          <a:p>
            <a:r>
              <a:rPr lang="en-US" dirty="0" smtClean="0"/>
              <a:t>Threat </a:t>
            </a:r>
            <a:r>
              <a:rPr lang="en-US" dirty="0"/>
              <a:t>Assessment Plan</a:t>
            </a:r>
          </a:p>
          <a:p>
            <a:r>
              <a:rPr lang="en-US" dirty="0"/>
              <a:t>Threat Assessment Group</a:t>
            </a:r>
          </a:p>
          <a:p>
            <a:r>
              <a:rPr lang="en-US" dirty="0"/>
              <a:t>Counseling/Health Services</a:t>
            </a:r>
          </a:p>
          <a:p>
            <a:r>
              <a:rPr lang="en-US" dirty="0"/>
              <a:t>Employee Assistance Program</a:t>
            </a:r>
          </a:p>
          <a:p>
            <a:r>
              <a:rPr lang="en-US" dirty="0"/>
              <a:t>Code of Conduct/Disciplinary Referral</a:t>
            </a:r>
          </a:p>
          <a:p>
            <a:pPr marL="0" indent="0">
              <a:buNone/>
            </a:pPr>
            <a:endParaRPr lang="en-US" dirty="0"/>
          </a:p>
        </p:txBody>
      </p:sp>
      <p:sp>
        <p:nvSpPr>
          <p:cNvPr id="5" name="Content Placeholder 4"/>
          <p:cNvSpPr>
            <a:spLocks noGrp="1"/>
          </p:cNvSpPr>
          <p:nvPr>
            <p:ph sz="half" idx="2"/>
          </p:nvPr>
        </p:nvSpPr>
        <p:spPr/>
        <p:txBody>
          <a:bodyPr>
            <a:normAutofit lnSpcReduction="10000"/>
          </a:bodyPr>
          <a:lstStyle/>
          <a:p>
            <a:r>
              <a:rPr lang="en-US" dirty="0"/>
              <a:t>Community Awareness/Reporting</a:t>
            </a:r>
          </a:p>
          <a:p>
            <a:r>
              <a:rPr lang="en-US" dirty="0"/>
              <a:t>Emergency Notification</a:t>
            </a:r>
          </a:p>
          <a:p>
            <a:r>
              <a:rPr lang="en-US" dirty="0"/>
              <a:t>Joint Information Center </a:t>
            </a:r>
          </a:p>
          <a:p>
            <a:r>
              <a:rPr lang="en-US" dirty="0"/>
              <a:t>Victim/Family Assistance</a:t>
            </a:r>
          </a:p>
          <a:p>
            <a:pPr marL="0" indent="0">
              <a:buNone/>
            </a:pPr>
            <a:endParaRPr lang="en-US" dirty="0"/>
          </a:p>
        </p:txBody>
      </p:sp>
    </p:spTree>
    <p:extLst>
      <p:ext uri="{BB962C8B-B14F-4D97-AF65-F5344CB8AC3E}">
        <p14:creationId xmlns:p14="http://schemas.microsoft.com/office/powerpoint/2010/main" val="3842812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1176</TotalTime>
  <Words>6026</Words>
  <Application>Microsoft Office PowerPoint</Application>
  <PresentationFormat>On-screen Show (4:3)</PresentationFormat>
  <Paragraphs>681</Paragraphs>
  <Slides>73</Slides>
  <Notes>37</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Prevention and Response to Active Shooter/Killer</vt:lpstr>
      <vt:lpstr>PowerPoint Presentation</vt:lpstr>
      <vt:lpstr>Terminal Objective Part I</vt:lpstr>
      <vt:lpstr>Enabling Objectives</vt:lpstr>
      <vt:lpstr>What Must  We Do?</vt:lpstr>
      <vt:lpstr>Campus Community Preparation &amp; Response to Violent Threats Emergency Management Model</vt:lpstr>
      <vt:lpstr>Campus Community Preparation &amp; Response to Violent Threats Emergency Management Model</vt:lpstr>
      <vt:lpstr>Mitigation/Preparedness</vt:lpstr>
      <vt:lpstr>Threat Assessment</vt:lpstr>
      <vt:lpstr>Physical Safety/Security</vt:lpstr>
      <vt:lpstr>Cultural Safety/Security</vt:lpstr>
      <vt:lpstr>Communications Philosophy</vt:lpstr>
      <vt:lpstr>Communications</vt:lpstr>
      <vt:lpstr>Emergency Communications</vt:lpstr>
      <vt:lpstr>Redundancy</vt:lpstr>
      <vt:lpstr>Emergency Management</vt:lpstr>
      <vt:lpstr>Emergency Operations Center</vt:lpstr>
      <vt:lpstr>Understanding the Threat  (Active Shooter/ Killer)</vt:lpstr>
      <vt:lpstr>One Size Does Not Fit All</vt:lpstr>
      <vt:lpstr>Understanding the Threat  (Active Shooter/ Killer)</vt:lpstr>
      <vt:lpstr>Potential Attack Methods</vt:lpstr>
      <vt:lpstr>Single Student Shooter (Examples)</vt:lpstr>
      <vt:lpstr>Single Student Shooter (Tactics)</vt:lpstr>
      <vt:lpstr>Low# Student Shooters (Example)</vt:lpstr>
      <vt:lpstr>High #/Multiple Student Shooters (Examples)</vt:lpstr>
      <vt:lpstr>Multiple Student Shooters</vt:lpstr>
      <vt:lpstr>Young Adult Shooter (Example)</vt:lpstr>
      <vt:lpstr>Young Adult Shooter (Tactics)</vt:lpstr>
      <vt:lpstr>Adult Shooter (Example)</vt:lpstr>
      <vt:lpstr>Adult Shooter (Tactics)</vt:lpstr>
      <vt:lpstr>Terrorist  Attack (Al-Qaeda) Beslan</vt:lpstr>
      <vt:lpstr>Terrorist  Attack (Al-Qaeda) Beslan</vt:lpstr>
      <vt:lpstr>Terrorist  Attack (Al-Qaeda) </vt:lpstr>
      <vt:lpstr>PowerPoint Presentation</vt:lpstr>
      <vt:lpstr>PowerPoint Presentation</vt:lpstr>
      <vt:lpstr>What Do We Do</vt:lpstr>
      <vt:lpstr>PowerPoint Presentation</vt:lpstr>
      <vt:lpstr>PowerPoint Presentation</vt:lpstr>
      <vt:lpstr>PowerPoint Presentation</vt:lpstr>
      <vt:lpstr>The Police Response Part II (Defeat the Threat)</vt:lpstr>
      <vt:lpstr>Terminal Objective Part II</vt:lpstr>
      <vt:lpstr>Hostage Barricade vs. Active Shooter</vt:lpstr>
      <vt:lpstr>Hostage Barricade</vt:lpstr>
      <vt:lpstr>Active Shooter/Killer</vt:lpstr>
      <vt:lpstr>Enabling Objectives Part II-A</vt:lpstr>
      <vt:lpstr>Weapons Manipulation</vt:lpstr>
      <vt:lpstr>First Responder Issues</vt:lpstr>
      <vt:lpstr>Follow Through, Scan, and Breathe</vt:lpstr>
      <vt:lpstr>Enabling Objectives Part II-B</vt:lpstr>
      <vt:lpstr>Threshold Evaluation</vt:lpstr>
      <vt:lpstr>Methods of Communication</vt:lpstr>
      <vt:lpstr>Enabling Objectives Part II-C</vt:lpstr>
      <vt:lpstr>Concepts and Principles of Team Movement</vt:lpstr>
      <vt:lpstr>Two Man Movement</vt:lpstr>
      <vt:lpstr> Tethered Movement (Two-Man) </vt:lpstr>
      <vt:lpstr>Side By Side Movement (Two-Man)</vt:lpstr>
      <vt:lpstr>Three Man Movements</vt:lpstr>
      <vt:lpstr>Tethered Movement (Three-Man)</vt:lpstr>
      <vt:lpstr>Side By Side Movement (Three-Man)</vt:lpstr>
      <vt:lpstr>Four Man Movement Techniques</vt:lpstr>
      <vt:lpstr>Four Man Movement Techniques</vt:lpstr>
      <vt:lpstr>Alternate Four Man Movement Techniques</vt:lpstr>
      <vt:lpstr>Diamond Movement</vt:lpstr>
      <vt:lpstr>“T” Movement</vt:lpstr>
      <vt:lpstr>“Y” Movement</vt:lpstr>
      <vt:lpstr>Five Man Movement Techniques</vt:lpstr>
      <vt:lpstr>Double Rear Guard Movement</vt:lpstr>
      <vt:lpstr>Special Skill/Knowledge Movement</vt:lpstr>
      <vt:lpstr>Enabling Objectives Part II-D</vt:lpstr>
      <vt:lpstr>Setting Up for Room Entry</vt:lpstr>
      <vt:lpstr>Principles of Room Entry</vt:lpstr>
      <vt:lpstr>Final Words</vt:lpstr>
      <vt:lpstr>References/Resources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R Andrus</dc:creator>
  <cp:lastModifiedBy>Rick</cp:lastModifiedBy>
  <cp:revision>64</cp:revision>
  <dcterms:created xsi:type="dcterms:W3CDTF">2012-02-07T16:56:31Z</dcterms:created>
  <dcterms:modified xsi:type="dcterms:W3CDTF">2013-07-22T22:08:27Z</dcterms:modified>
</cp:coreProperties>
</file>